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0" r:id="rId5"/>
    <p:sldId id="261" r:id="rId6"/>
    <p:sldId id="266" r:id="rId7"/>
    <p:sldId id="267" r:id="rId8"/>
    <p:sldId id="268" r:id="rId9"/>
    <p:sldId id="269" r:id="rId10"/>
    <p:sldId id="270" r:id="rId11"/>
    <p:sldId id="271" r:id="rId12"/>
    <p:sldId id="272" r:id="rId13"/>
    <p:sldId id="273" r:id="rId14"/>
    <p:sldId id="321" r:id="rId15"/>
    <p:sldId id="275" r:id="rId16"/>
    <p:sldId id="276" r:id="rId17"/>
    <p:sldId id="274" r:id="rId18"/>
    <p:sldId id="320" r:id="rId19"/>
    <p:sldId id="278" r:id="rId20"/>
    <p:sldId id="279" r:id="rId21"/>
    <p:sldId id="280" r:id="rId22"/>
    <p:sldId id="281" r:id="rId23"/>
    <p:sldId id="282" r:id="rId24"/>
    <p:sldId id="283" r:id="rId25"/>
    <p:sldId id="284" r:id="rId26"/>
    <p:sldId id="285" r:id="rId27"/>
    <p:sldId id="286" r:id="rId28"/>
    <p:sldId id="290" r:id="rId29"/>
    <p:sldId id="291" r:id="rId30"/>
    <p:sldId id="292" r:id="rId31"/>
    <p:sldId id="293" r:id="rId32"/>
    <p:sldId id="294" r:id="rId33"/>
    <p:sldId id="295" r:id="rId34"/>
    <p:sldId id="296" r:id="rId35"/>
    <p:sldId id="288" r:id="rId36"/>
    <p:sldId id="289" r:id="rId37"/>
    <p:sldId id="297" r:id="rId38"/>
    <p:sldId id="298" r:id="rId39"/>
    <p:sldId id="299" r:id="rId40"/>
    <p:sldId id="300" r:id="rId41"/>
    <p:sldId id="301" r:id="rId42"/>
    <p:sldId id="302" r:id="rId43"/>
    <p:sldId id="305" r:id="rId44"/>
    <p:sldId id="303" r:id="rId45"/>
    <p:sldId id="304"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265" r:id="rId61"/>
  </p:sldIdLst>
  <p:sldSz cx="18288000" cy="10287000"/>
  <p:notesSz cx="6858000" cy="9144000"/>
  <p:embeddedFontLst>
    <p:embeddedFont>
      <p:font typeface="League Spartan" panose="00000800000000000000"/>
      <p:bold r:id="rId65"/>
    </p:embeddedFont>
    <p:embeddedFont>
      <p:font typeface="Yu Gothic UI" panose="020B0500000000000000" pitchFamily="34" charset="-128"/>
      <p:regular r:id="rId66"/>
    </p:embeddedFont>
    <p:embeddedFont>
      <p:font typeface="Open Sans"/>
      <p:regular r:id="rId67"/>
    </p:embeddedFont>
    <p:embeddedFont>
      <p:font typeface="Open Sans Bold"/>
      <p:bold r:id="rId68"/>
    </p:embeddedFont>
    <p:embeddedFont>
      <p:font typeface="Agency FB" panose="020B0503020202020204" pitchFamily="34" charset="0"/>
      <p:regular r:id="rId69"/>
      <p:bold r:id="rId70"/>
    </p:embeddedFont>
    <p:embeddedFont>
      <p:font typeface="Calibri" panose="020F0502020204030204"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A7B"/>
    <a:srgbClr val="1AA1BF"/>
    <a:srgbClr val="FFFFFF"/>
    <a:srgbClr val="F6FCFC"/>
    <a:srgbClr val="66B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47" d="100"/>
          <a:sy n="47" d="100"/>
        </p:scale>
        <p:origin x="69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font" Target="fonts/font10.fntdata"/><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5.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9C1">
                <a:alpha val="100000"/>
              </a:srgbClr>
            </a:gs>
            <a:gs pos="100000">
              <a:srgbClr val="003884">
                <a:alpha val="100000"/>
              </a:srgbClr>
            </a:gs>
          </a:gsLst>
          <a:lin ang="27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8.png"/><Relationship Id="rId1"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109.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240" y="703848"/>
            <a:ext cx="17194708" cy="3064942"/>
          </a:xfrm>
          <a:prstGeom prst="rect">
            <a:avLst/>
          </a:prstGeom>
        </p:spPr>
        <p:txBody>
          <a:bodyPr lIns="0" tIns="0" rIns="0" bIns="0" rtlCol="0" anchor="t">
            <a:spAutoFit/>
          </a:bodyPr>
          <a:lstStyle/>
          <a:p>
            <a:pPr algn="ctr">
              <a:lnSpc>
                <a:spcPts val="23875"/>
              </a:lnSpc>
              <a:spcBef>
                <a:spcPct val="0"/>
              </a:spcBef>
            </a:pPr>
            <a:r>
              <a:rPr lang="en-US" sz="17055" dirty="0">
                <a:solidFill>
                  <a:srgbClr val="FFFFFF"/>
                </a:solidFill>
                <a:latin typeface="League Spartan" panose="00000800000000000000"/>
                <a:ea typeface="League Spartan" panose="00000800000000000000"/>
                <a:cs typeface="League Spartan" panose="00000800000000000000"/>
                <a:sym typeface="League Spartan" panose="00000800000000000000"/>
              </a:rPr>
              <a:t>MOBILE</a:t>
            </a:r>
            <a:endParaRPr lang="en-US" sz="17055"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4" name="TextBox 4"/>
          <p:cNvSpPr txBox="1"/>
          <p:nvPr/>
        </p:nvSpPr>
        <p:spPr>
          <a:xfrm>
            <a:off x="247222" y="3238637"/>
            <a:ext cx="17194708" cy="3064942"/>
          </a:xfrm>
          <a:prstGeom prst="rect">
            <a:avLst/>
          </a:prstGeom>
        </p:spPr>
        <p:txBody>
          <a:bodyPr lIns="0" tIns="0" rIns="0" bIns="0" rtlCol="0" anchor="t">
            <a:spAutoFit/>
          </a:bodyPr>
          <a:lstStyle/>
          <a:p>
            <a:pPr algn="ctr">
              <a:lnSpc>
                <a:spcPts val="23875"/>
              </a:lnSpc>
              <a:spcBef>
                <a:spcPct val="0"/>
              </a:spcBef>
            </a:pPr>
            <a:r>
              <a:rPr lang="en-US" sz="17055" dirty="0">
                <a:solidFill>
                  <a:srgbClr val="FFFFFF"/>
                </a:solidFill>
                <a:latin typeface="League Spartan" panose="00000800000000000000"/>
                <a:ea typeface="League Spartan" panose="00000800000000000000"/>
                <a:cs typeface="League Spartan" panose="00000800000000000000"/>
                <a:sym typeface="League Spartan" panose="00000800000000000000"/>
              </a:rPr>
              <a:t>DATABASES</a:t>
            </a:r>
            <a:endParaRPr lang="en-US" sz="17055"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6" name="TextBox 6"/>
          <p:cNvSpPr txBox="1"/>
          <p:nvPr/>
        </p:nvSpPr>
        <p:spPr>
          <a:xfrm>
            <a:off x="323893" y="5797601"/>
            <a:ext cx="17194708" cy="3064942"/>
          </a:xfrm>
          <a:prstGeom prst="rect">
            <a:avLst/>
          </a:prstGeom>
        </p:spPr>
        <p:txBody>
          <a:bodyPr lIns="0" tIns="0" rIns="0" bIns="0" rtlCol="0" anchor="t">
            <a:spAutoFit/>
          </a:bodyPr>
          <a:lstStyle/>
          <a:p>
            <a:pPr algn="ctr">
              <a:lnSpc>
                <a:spcPts val="23875"/>
              </a:lnSpc>
              <a:spcBef>
                <a:spcPct val="0"/>
              </a:spcBef>
            </a:pPr>
            <a:r>
              <a:rPr lang="en-US" sz="17055" dirty="0" smtClean="0">
                <a:solidFill>
                  <a:srgbClr val="FFFFFF"/>
                </a:solidFill>
                <a:latin typeface="League Spartan" panose="00000800000000000000"/>
                <a:ea typeface="League Spartan" panose="00000800000000000000"/>
                <a:cs typeface="League Spartan" panose="00000800000000000000"/>
                <a:sym typeface="League Spartan" panose="00000800000000000000"/>
              </a:rPr>
              <a:t>SQL PROJECT</a:t>
            </a:r>
            <a:endParaRPr lang="en-US" sz="17055"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grpSp>
        <p:nvGrpSpPr>
          <p:cNvPr id="14" name="Group 14"/>
          <p:cNvGrpSpPr/>
          <p:nvPr/>
        </p:nvGrpSpPr>
        <p:grpSpPr>
          <a:xfrm>
            <a:off x="17839141" y="8809441"/>
            <a:ext cx="448859" cy="448859"/>
            <a:chOff x="0" y="0"/>
            <a:chExt cx="118218" cy="118218"/>
          </a:xfrm>
        </p:grpSpPr>
        <p:sp>
          <p:nvSpPr>
            <p:cNvPr id="15" name="Freeform 15"/>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6" name="TextBox 16"/>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a:off x="17839141" y="8360583"/>
            <a:ext cx="448859" cy="448859"/>
            <a:chOff x="0" y="0"/>
            <a:chExt cx="118218" cy="118218"/>
          </a:xfrm>
        </p:grpSpPr>
        <p:sp>
          <p:nvSpPr>
            <p:cNvPr id="18" name="Freeform 18"/>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9" name="TextBox 19"/>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sp>
        <p:nvSpPr>
          <p:cNvPr id="27" name="TextBox 17"/>
          <p:cNvSpPr txBox="1"/>
          <p:nvPr/>
        </p:nvSpPr>
        <p:spPr>
          <a:xfrm>
            <a:off x="4953000" y="1706166"/>
            <a:ext cx="7543800" cy="5875734"/>
          </a:xfrm>
          <a:prstGeom prst="rect">
            <a:avLst/>
          </a:prstGeom>
        </p:spPr>
        <p:txBody>
          <a:bodyPr lIns="50800" tIns="50800" rIns="50800" bIns="50800" rtlCol="0" anchor="ctr"/>
          <a:lstStyle/>
          <a:p>
            <a:pPr algn="ctr">
              <a:lnSpc>
                <a:spcPts val="2660"/>
              </a:lnSpc>
            </a:pPr>
          </a:p>
        </p:txBody>
      </p:sp>
      <p:sp>
        <p:nvSpPr>
          <p:cNvPr id="29" name="TextBox 6"/>
          <p:cNvSpPr txBox="1"/>
          <p:nvPr/>
        </p:nvSpPr>
        <p:spPr>
          <a:xfrm>
            <a:off x="12652552" y="6851872"/>
            <a:ext cx="5105400" cy="2406428"/>
          </a:xfrm>
          <a:prstGeom prst="rect">
            <a:avLst/>
          </a:prstGeom>
        </p:spPr>
        <p:txBody>
          <a:bodyPr wrap="square" lIns="0" tIns="0" rIns="0" bIns="0" rtlCol="0" anchor="t">
            <a:spAutoFit/>
          </a:bodyPr>
          <a:lstStyle/>
          <a:p>
            <a:pPr algn="ctr">
              <a:lnSpc>
                <a:spcPts val="23875"/>
              </a:lnSpc>
              <a:spcBef>
                <a:spcPct val="0"/>
              </a:spcBef>
            </a:pPr>
            <a:r>
              <a:rPr lang="en-US" sz="2800" i="1" u="sng" dirty="0" smtClean="0">
                <a:solidFill>
                  <a:srgbClr val="FFFFFF"/>
                </a:solidFill>
                <a:latin typeface="League Spartan" panose="00000800000000000000"/>
                <a:ea typeface="League Spartan" panose="00000800000000000000"/>
                <a:cs typeface="League Spartan" panose="00000800000000000000"/>
                <a:sym typeface="League Spartan" panose="00000800000000000000"/>
              </a:rPr>
              <a:t>-LEKHA PULAVARTHY</a:t>
            </a:r>
            <a:endParaRPr lang="en-US" sz="2800" i="1" u="sng"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ER</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8" name="Picture 17"/>
          <p:cNvPicPr/>
          <p:nvPr/>
        </p:nvPicPr>
        <p:blipFill>
          <a:blip r:embed="rId1"/>
          <a:stretch>
            <a:fillRect/>
          </a:stretch>
        </p:blipFill>
        <p:spPr>
          <a:xfrm>
            <a:off x="247448" y="1739205"/>
            <a:ext cx="17591693" cy="7244393"/>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5262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DDL</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DDL- CREATE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3" name="Picture 2"/>
          <p:cNvPicPr>
            <a:picLocks noChangeAspect="1"/>
          </p:cNvPicPr>
          <p:nvPr/>
        </p:nvPicPr>
        <p:blipFill>
          <a:blip r:embed="rId1"/>
          <a:stretch>
            <a:fillRect/>
          </a:stretch>
        </p:blipFill>
        <p:spPr>
          <a:xfrm>
            <a:off x="375921" y="5067300"/>
            <a:ext cx="6477002" cy="1380756"/>
          </a:xfrm>
          <a:prstGeom prst="rect">
            <a:avLst/>
          </a:prstGeom>
        </p:spPr>
      </p:pic>
      <p:sp>
        <p:nvSpPr>
          <p:cNvPr id="25" name="Rectangle 24"/>
          <p:cNvSpPr/>
          <p:nvPr/>
        </p:nvSpPr>
        <p:spPr>
          <a:xfrm>
            <a:off x="381001" y="3018741"/>
            <a:ext cx="15849600" cy="1200329"/>
          </a:xfrm>
          <a:prstGeom prst="rect">
            <a:avLst/>
          </a:prstGeom>
        </p:spPr>
        <p:txBody>
          <a:bodyPr wrap="square">
            <a:spAutoFit/>
          </a:bodyPr>
          <a:lstStyle/>
          <a:p>
            <a:r>
              <a:rPr lang="en-US" altLang="zh-CN" sz="2400" b="1" dirty="0">
                <a:solidFill>
                  <a:schemeClr val="bg1"/>
                </a:solidFill>
                <a:latin typeface="Yu Gothic UI" panose="020B0500000000000000" pitchFamily="34" charset="-128"/>
                <a:ea typeface="Open Sans"/>
                <a:cs typeface="Open Sans"/>
              </a:rPr>
              <a:t>The CREATE command in SQL is a Data Definition Language (DDL) statement used to create database objects such as tables, views, indexes, and schemas. It defines the structure of a database object and specifies the properties of the data to be stored in it.</a:t>
            </a:r>
            <a:endParaRPr 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DDL- CREATE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33" name="Rectangle 3"/>
          <p:cNvSpPr>
            <a:spLocks noChangeArrowheads="1"/>
          </p:cNvSpPr>
          <p:nvPr/>
        </p:nvSpPr>
        <p:spPr bwMode="auto">
          <a:xfrm>
            <a:off x="366963" y="6819900"/>
            <a:ext cx="29096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200" b="1" dirty="0" smtClean="0">
                <a:solidFill>
                  <a:schemeClr val="bg1"/>
                </a:solidFill>
                <a:latin typeface="Yu Gothic UI" panose="020B0500000000000000" pitchFamily="34" charset="-128"/>
                <a:ea typeface="Open Sans"/>
                <a:cs typeface="Open Sans"/>
              </a:rPr>
              <a:t>BRAND TABLE.</a:t>
            </a:r>
            <a:endParaRPr lang="en-US" altLang="zh-CN" sz="2200" b="1" dirty="0">
              <a:solidFill>
                <a:schemeClr val="bg1"/>
              </a:solidFill>
              <a:latin typeface="Yu Gothic UI" panose="020B0500000000000000" pitchFamily="34" charset="-128"/>
              <a:ea typeface="Open Sans"/>
              <a:cs typeface="Open Sans"/>
            </a:endParaRPr>
          </a:p>
        </p:txBody>
      </p:sp>
      <p:pic>
        <p:nvPicPr>
          <p:cNvPr id="34" name="Picture 33"/>
          <p:cNvPicPr/>
          <p:nvPr/>
        </p:nvPicPr>
        <p:blipFill>
          <a:blip r:embed="rId1"/>
          <a:stretch>
            <a:fillRect/>
          </a:stretch>
        </p:blipFill>
        <p:spPr>
          <a:xfrm>
            <a:off x="366963" y="3146749"/>
            <a:ext cx="6665503" cy="3292151"/>
          </a:xfrm>
          <a:prstGeom prst="rect">
            <a:avLst/>
          </a:prstGeom>
          <a:noFill/>
          <a:ln>
            <a:noFill/>
          </a:ln>
        </p:spPr>
      </p:pic>
      <p:pic>
        <p:nvPicPr>
          <p:cNvPr id="35" name="Picture 34"/>
          <p:cNvPicPr/>
          <p:nvPr/>
        </p:nvPicPr>
        <p:blipFill>
          <a:blip r:embed="rId2"/>
          <a:stretch>
            <a:fillRect/>
          </a:stretch>
        </p:blipFill>
        <p:spPr>
          <a:xfrm>
            <a:off x="7543800" y="3146749"/>
            <a:ext cx="8596834" cy="3282256"/>
          </a:xfrm>
          <a:prstGeom prst="rect">
            <a:avLst/>
          </a:prstGeom>
          <a:noFill/>
          <a:ln>
            <a:noFill/>
          </a:ln>
        </p:spPr>
      </p:pic>
      <p:sp>
        <p:nvSpPr>
          <p:cNvPr id="36" name="Rectangle 3"/>
          <p:cNvSpPr>
            <a:spLocks noChangeArrowheads="1"/>
          </p:cNvSpPr>
          <p:nvPr/>
        </p:nvSpPr>
        <p:spPr bwMode="auto">
          <a:xfrm>
            <a:off x="366963" y="2553567"/>
            <a:ext cx="18288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200" b="1" dirty="0" smtClean="0">
                <a:solidFill>
                  <a:schemeClr val="bg1"/>
                </a:solidFill>
                <a:latin typeface="Yu Gothic UI" panose="020B0500000000000000" pitchFamily="34" charset="-128"/>
                <a:ea typeface="Open Sans"/>
                <a:cs typeface="Open Sans"/>
              </a:rPr>
              <a:t>USER TABLE.</a:t>
            </a:r>
            <a:endParaRPr lang="en-US" altLang="zh-CN" sz="2200" b="1" dirty="0">
              <a:solidFill>
                <a:schemeClr val="bg1"/>
              </a:solidFill>
              <a:latin typeface="Yu Gothic UI" panose="020B0500000000000000" pitchFamily="34" charset="-128"/>
              <a:ea typeface="Open Sans"/>
              <a:cs typeface="Open Sans"/>
            </a:endParaRPr>
          </a:p>
        </p:txBody>
      </p:sp>
      <p:pic>
        <p:nvPicPr>
          <p:cNvPr id="37" name="Picture 36"/>
          <p:cNvPicPr/>
          <p:nvPr/>
        </p:nvPicPr>
        <p:blipFill>
          <a:blip r:embed="rId3"/>
          <a:stretch>
            <a:fillRect/>
          </a:stretch>
        </p:blipFill>
        <p:spPr>
          <a:xfrm>
            <a:off x="366964" y="7587616"/>
            <a:ext cx="3290636" cy="2399100"/>
          </a:xfrm>
          <a:prstGeom prst="rect">
            <a:avLst/>
          </a:prstGeom>
          <a:noFill/>
          <a:ln>
            <a:noFill/>
          </a:ln>
        </p:spPr>
      </p:pic>
      <p:pic>
        <p:nvPicPr>
          <p:cNvPr id="38" name="Picture 37"/>
          <p:cNvPicPr/>
          <p:nvPr/>
        </p:nvPicPr>
        <p:blipFill>
          <a:blip r:embed="rId4"/>
          <a:stretch>
            <a:fillRect/>
          </a:stretch>
        </p:blipFill>
        <p:spPr>
          <a:xfrm>
            <a:off x="3829570" y="7584343"/>
            <a:ext cx="3714230" cy="2402373"/>
          </a:xfrm>
          <a:prstGeom prst="rect">
            <a:avLst/>
          </a:prstGeom>
          <a:noFill/>
          <a:ln>
            <a:noFill/>
          </a:ln>
        </p:spPr>
      </p:pic>
      <p:pic>
        <p:nvPicPr>
          <p:cNvPr id="39" name="Picture 38"/>
          <p:cNvPicPr/>
          <p:nvPr/>
        </p:nvPicPr>
        <p:blipFill>
          <a:blip r:embed="rId5"/>
          <a:stretch>
            <a:fillRect/>
          </a:stretch>
        </p:blipFill>
        <p:spPr>
          <a:xfrm>
            <a:off x="8056144" y="7465131"/>
            <a:ext cx="3831056" cy="2521586"/>
          </a:xfrm>
          <a:prstGeom prst="rect">
            <a:avLst/>
          </a:prstGeom>
          <a:noFill/>
          <a:ln>
            <a:noFill/>
          </a:ln>
        </p:spPr>
      </p:pic>
      <p:pic>
        <p:nvPicPr>
          <p:cNvPr id="40" name="Picture 39"/>
          <p:cNvPicPr/>
          <p:nvPr/>
        </p:nvPicPr>
        <p:blipFill>
          <a:blip r:embed="rId6"/>
          <a:stretch>
            <a:fillRect/>
          </a:stretch>
        </p:blipFill>
        <p:spPr>
          <a:xfrm>
            <a:off x="12192000" y="7474137"/>
            <a:ext cx="4953000" cy="2512579"/>
          </a:xfrm>
          <a:prstGeom prst="rect">
            <a:avLst/>
          </a:prstGeom>
          <a:noFill/>
          <a:ln>
            <a:noFill/>
          </a:ln>
        </p:spPr>
      </p:pic>
      <p:sp>
        <p:nvSpPr>
          <p:cNvPr id="41" name="Rectangle 3"/>
          <p:cNvSpPr>
            <a:spLocks noChangeArrowheads="1"/>
          </p:cNvSpPr>
          <p:nvPr/>
        </p:nvSpPr>
        <p:spPr bwMode="auto">
          <a:xfrm>
            <a:off x="8056144" y="6856594"/>
            <a:ext cx="29096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200" b="1" dirty="0" smtClean="0">
                <a:solidFill>
                  <a:schemeClr val="bg1"/>
                </a:solidFill>
                <a:latin typeface="Yu Gothic UI" panose="020B0500000000000000" pitchFamily="34" charset="-128"/>
                <a:ea typeface="Open Sans"/>
                <a:cs typeface="Open Sans"/>
              </a:rPr>
              <a:t>STORE TABLE.</a:t>
            </a:r>
            <a:endParaRPr lang="en-US" altLang="zh-CN" sz="2200" b="1" dirty="0">
              <a:solidFill>
                <a:schemeClr val="bg1"/>
              </a:solidFill>
              <a:latin typeface="Yu Gothic UI" panose="020B0500000000000000" pitchFamily="34" charset="-128"/>
              <a:ea typeface="Open Sans"/>
              <a:cs typeface="Open Sans"/>
            </a:endParaRPr>
          </a:p>
        </p:txBody>
      </p:sp>
      <p:sp>
        <p:nvSpPr>
          <p:cNvPr id="43" name="Rectangle 42"/>
          <p:cNvSpPr/>
          <p:nvPr/>
        </p:nvSpPr>
        <p:spPr>
          <a:xfrm>
            <a:off x="221580" y="1368888"/>
            <a:ext cx="17837819" cy="707886"/>
          </a:xfrm>
          <a:prstGeom prst="rect">
            <a:avLst/>
          </a:prstGeom>
        </p:spPr>
        <p:txBody>
          <a:bodyPr wrap="square">
            <a:spAutoFit/>
          </a:bodyPr>
          <a:lstStyle/>
          <a:p>
            <a:r>
              <a:rPr lang="en-US" altLang="zh-CN" sz="2000" b="1" dirty="0">
                <a:solidFill>
                  <a:schemeClr val="bg1"/>
                </a:solidFill>
                <a:latin typeface="Yu Gothic UI" panose="020B0500000000000000" pitchFamily="34" charset="-128"/>
                <a:ea typeface="Open Sans"/>
                <a:cs typeface="Open Sans"/>
              </a:rPr>
              <a:t>The CREATE command in SQL is a Data Definition Language (DDL) statement used to create database objects such as tables, views, indexes, and schemas. It defines the structure of a database object and specifies the properties of the data to be stored in it.</a:t>
            </a: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DDL-ALTER/RENAME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4"/>
          <p:cNvSpPr>
            <a:spLocks noChangeArrowheads="1"/>
          </p:cNvSpPr>
          <p:nvPr/>
        </p:nvSpPr>
        <p:spPr bwMode="auto">
          <a:xfrm>
            <a:off x="221580" y="7468159"/>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en-US" altLang="zh-CN" sz="2000" b="1" dirty="0">
                <a:solidFill>
                  <a:schemeClr val="bg1"/>
                </a:solidFill>
                <a:latin typeface="Yu Gothic UI" panose="020B0500000000000000" pitchFamily="34" charset="-128"/>
                <a:ea typeface="Open Sans"/>
                <a:cs typeface="Open Sans"/>
              </a:rPr>
              <a:t>Renaming a </a:t>
            </a:r>
            <a:r>
              <a:rPr lang="en-US" altLang="zh-CN" sz="2000" b="1" dirty="0" smtClean="0">
                <a:solidFill>
                  <a:schemeClr val="bg1"/>
                </a:solidFill>
                <a:latin typeface="Yu Gothic UI" panose="020B0500000000000000" pitchFamily="34" charset="-128"/>
                <a:ea typeface="Open Sans"/>
                <a:cs typeface="Open Sans"/>
              </a:rPr>
              <a:t>Column</a:t>
            </a:r>
            <a:endParaRPr lang="en-US" sz="2000" dirty="0"/>
          </a:p>
        </p:txBody>
      </p:sp>
      <p:pic>
        <p:nvPicPr>
          <p:cNvPr id="42" name="Picture 41"/>
          <p:cNvPicPr/>
          <p:nvPr/>
        </p:nvPicPr>
        <p:blipFill rotWithShape="1">
          <a:blip r:embed="rId1"/>
          <a:srcRect t="82248" r="50565" b="-379"/>
          <a:stretch>
            <a:fillRect/>
          </a:stretch>
        </p:blipFill>
        <p:spPr>
          <a:xfrm>
            <a:off x="2976851" y="6481043"/>
            <a:ext cx="4952559" cy="457201"/>
          </a:xfrm>
          <a:prstGeom prst="rect">
            <a:avLst/>
          </a:prstGeom>
          <a:noFill/>
          <a:ln>
            <a:noFill/>
          </a:ln>
        </p:spPr>
      </p:pic>
      <p:pic>
        <p:nvPicPr>
          <p:cNvPr id="44" name="Picture 43"/>
          <p:cNvPicPr/>
          <p:nvPr/>
        </p:nvPicPr>
        <p:blipFill rotWithShape="1">
          <a:blip r:embed="rId2"/>
          <a:srcRect t="12820" r="6816" b="52368"/>
          <a:stretch>
            <a:fillRect/>
          </a:stretch>
        </p:blipFill>
        <p:spPr>
          <a:xfrm>
            <a:off x="2976851" y="5098841"/>
            <a:ext cx="10254557" cy="870229"/>
          </a:xfrm>
          <a:prstGeom prst="rect">
            <a:avLst/>
          </a:prstGeom>
          <a:noFill/>
          <a:ln>
            <a:noFill/>
          </a:ln>
        </p:spPr>
      </p:pic>
      <p:pic>
        <p:nvPicPr>
          <p:cNvPr id="46" name="Picture 45"/>
          <p:cNvPicPr/>
          <p:nvPr/>
        </p:nvPicPr>
        <p:blipFill>
          <a:blip r:embed="rId3"/>
          <a:stretch>
            <a:fillRect/>
          </a:stretch>
        </p:blipFill>
        <p:spPr>
          <a:xfrm>
            <a:off x="2976851" y="8834319"/>
            <a:ext cx="8192274" cy="660686"/>
          </a:xfrm>
          <a:prstGeom prst="rect">
            <a:avLst/>
          </a:prstGeom>
          <a:noFill/>
          <a:ln>
            <a:noFill/>
          </a:ln>
        </p:spPr>
      </p:pic>
      <p:sp>
        <p:nvSpPr>
          <p:cNvPr id="48" name="Rectangle 47"/>
          <p:cNvSpPr/>
          <p:nvPr/>
        </p:nvSpPr>
        <p:spPr>
          <a:xfrm>
            <a:off x="221580" y="1368888"/>
            <a:ext cx="17837819" cy="830997"/>
          </a:xfrm>
          <a:prstGeom prst="rect">
            <a:avLst/>
          </a:prstGeom>
        </p:spPr>
        <p:txBody>
          <a:bodyPr wrap="square">
            <a:spAutoFit/>
          </a:bodyPr>
          <a:lstStyle/>
          <a:p>
            <a:r>
              <a:rPr lang="en-US" altLang="zh-CN" sz="2400" b="1" dirty="0">
                <a:solidFill>
                  <a:schemeClr val="bg1"/>
                </a:solidFill>
                <a:latin typeface="Yu Gothic UI" panose="020B0500000000000000" pitchFamily="34" charset="-128"/>
                <a:ea typeface="Open Sans"/>
                <a:cs typeface="Open Sans"/>
              </a:rPr>
              <a:t>The ALTER command in SQL is a Data Definition Language (DDL) statement used to modify the structure of an existing database object. This includes making changes to the schema of tables, columns, constraints, or even indexes. </a:t>
            </a:r>
            <a:endParaRPr lang="en-US" sz="2400" dirty="0"/>
          </a:p>
        </p:txBody>
      </p:sp>
      <p:sp>
        <p:nvSpPr>
          <p:cNvPr id="49" name="Rectangle 48"/>
          <p:cNvSpPr/>
          <p:nvPr/>
        </p:nvSpPr>
        <p:spPr>
          <a:xfrm>
            <a:off x="287327" y="3064635"/>
            <a:ext cx="2514159" cy="400110"/>
          </a:xfrm>
          <a:prstGeom prst="rect">
            <a:avLst/>
          </a:prstGeom>
        </p:spPr>
        <p:txBody>
          <a:bodyPr wrap="square">
            <a:spAutoFit/>
          </a:bodyPr>
          <a:lstStyle/>
          <a:p>
            <a:r>
              <a:rPr lang="en-US" altLang="zh-CN" sz="2000" b="1" dirty="0">
                <a:solidFill>
                  <a:schemeClr val="bg1"/>
                </a:solidFill>
                <a:latin typeface="Yu Gothic UI" panose="020B0500000000000000" pitchFamily="34" charset="-128"/>
                <a:ea typeface="Open Sans"/>
                <a:cs typeface="Open Sans"/>
              </a:rPr>
              <a:t>Adding a </a:t>
            </a:r>
            <a:r>
              <a:rPr lang="en-US" altLang="zh-CN" sz="2000" b="1" dirty="0" smtClean="0">
                <a:solidFill>
                  <a:schemeClr val="bg1"/>
                </a:solidFill>
                <a:latin typeface="Yu Gothic UI" panose="020B0500000000000000" pitchFamily="34" charset="-128"/>
                <a:ea typeface="Open Sans"/>
                <a:cs typeface="Open Sans"/>
              </a:rPr>
              <a:t>Column </a:t>
            </a:r>
            <a:endParaRPr lang="en-US" sz="2000" dirty="0"/>
          </a:p>
        </p:txBody>
      </p:sp>
      <p:pic>
        <p:nvPicPr>
          <p:cNvPr id="51" name="Picture 50"/>
          <p:cNvPicPr/>
          <p:nvPr/>
        </p:nvPicPr>
        <p:blipFill rotWithShape="1">
          <a:blip r:embed="rId1"/>
          <a:srcRect r="63973" b="60097"/>
          <a:stretch>
            <a:fillRect/>
          </a:stretch>
        </p:blipFill>
        <p:spPr>
          <a:xfrm>
            <a:off x="2976851" y="2857500"/>
            <a:ext cx="3609293" cy="1006239"/>
          </a:xfrm>
          <a:prstGeom prst="rect">
            <a:avLst/>
          </a:prstGeom>
          <a:noFill/>
          <a:ln>
            <a:noFill/>
          </a:ln>
        </p:spPr>
      </p:pic>
      <p:sp>
        <p:nvSpPr>
          <p:cNvPr id="26" name="Rectangle 25"/>
          <p:cNvSpPr/>
          <p:nvPr/>
        </p:nvSpPr>
        <p:spPr>
          <a:xfrm>
            <a:off x="261043" y="4249331"/>
            <a:ext cx="2566728" cy="400110"/>
          </a:xfrm>
          <a:prstGeom prst="rect">
            <a:avLst/>
          </a:prstGeom>
        </p:spPr>
        <p:txBody>
          <a:bodyPr wrap="none">
            <a:spAutoFit/>
          </a:bodyPr>
          <a:lstStyle/>
          <a:p>
            <a:r>
              <a:rPr lang="en-US" altLang="zh-CN" sz="2000" b="1" dirty="0">
                <a:solidFill>
                  <a:schemeClr val="bg1"/>
                </a:solidFill>
                <a:latin typeface="Yu Gothic UI" panose="020B0500000000000000" pitchFamily="34" charset="-128"/>
                <a:ea typeface="Open Sans"/>
                <a:cs typeface="Open Sans"/>
              </a:rPr>
              <a:t>Modifying a </a:t>
            </a:r>
            <a:r>
              <a:rPr lang="en-US" altLang="zh-CN" sz="2000" b="1" dirty="0" smtClean="0">
                <a:solidFill>
                  <a:schemeClr val="bg1"/>
                </a:solidFill>
                <a:latin typeface="Yu Gothic UI" panose="020B0500000000000000" pitchFamily="34" charset="-128"/>
                <a:ea typeface="Open Sans"/>
                <a:cs typeface="Open Sans"/>
              </a:rPr>
              <a:t>Column</a:t>
            </a:r>
            <a:endParaRPr lang="en-US" sz="2000" dirty="0"/>
          </a:p>
        </p:txBody>
      </p:sp>
      <p:grpSp>
        <p:nvGrpSpPr>
          <p:cNvPr id="27" name="Group 26"/>
          <p:cNvGrpSpPr/>
          <p:nvPr/>
        </p:nvGrpSpPr>
        <p:grpSpPr>
          <a:xfrm>
            <a:off x="2976851" y="4238552"/>
            <a:ext cx="3292464" cy="589320"/>
            <a:chOff x="4175136" y="3413731"/>
            <a:chExt cx="3292464" cy="589320"/>
          </a:xfrm>
        </p:grpSpPr>
        <p:pic>
          <p:nvPicPr>
            <p:cNvPr id="53" name="Picture 52"/>
            <p:cNvPicPr/>
            <p:nvPr/>
          </p:nvPicPr>
          <p:blipFill rotWithShape="1">
            <a:blip r:embed="rId2"/>
            <a:srcRect t="12820" r="70081" b="75901"/>
            <a:stretch>
              <a:fillRect/>
            </a:stretch>
          </p:blipFill>
          <p:spPr>
            <a:xfrm>
              <a:off x="4175136" y="3413731"/>
              <a:ext cx="3292464" cy="281969"/>
            </a:xfrm>
            <a:prstGeom prst="rect">
              <a:avLst/>
            </a:prstGeom>
            <a:noFill/>
            <a:ln>
              <a:noFill/>
            </a:ln>
          </p:spPr>
        </p:pic>
        <p:pic>
          <p:nvPicPr>
            <p:cNvPr id="54" name="Picture 53"/>
            <p:cNvPicPr/>
            <p:nvPr/>
          </p:nvPicPr>
          <p:blipFill rotWithShape="1">
            <a:blip r:embed="rId2"/>
            <a:srcRect t="47703" r="81818" b="40104"/>
            <a:stretch>
              <a:fillRect/>
            </a:stretch>
          </p:blipFill>
          <p:spPr>
            <a:xfrm>
              <a:off x="4175136" y="3698251"/>
              <a:ext cx="2000808" cy="304800"/>
            </a:xfrm>
            <a:prstGeom prst="rect">
              <a:avLst/>
            </a:prstGeom>
            <a:noFill/>
            <a:ln>
              <a:noFill/>
            </a:ln>
          </p:spPr>
        </p:pic>
      </p:grpSp>
      <p:sp>
        <p:nvSpPr>
          <p:cNvPr id="28" name="Rectangle 27"/>
          <p:cNvSpPr/>
          <p:nvPr/>
        </p:nvSpPr>
        <p:spPr>
          <a:xfrm>
            <a:off x="192497" y="5316406"/>
            <a:ext cx="2513830" cy="400110"/>
          </a:xfrm>
          <a:prstGeom prst="rect">
            <a:avLst/>
          </a:prstGeom>
        </p:spPr>
        <p:txBody>
          <a:bodyPr wrap="none">
            <a:spAutoFit/>
          </a:bodyPr>
          <a:lstStyle/>
          <a:p>
            <a:r>
              <a:rPr lang="en-US" altLang="zh-CN" sz="2000" b="1" dirty="0">
                <a:solidFill>
                  <a:schemeClr val="bg1"/>
                </a:solidFill>
                <a:latin typeface="Yu Gothic UI" panose="020B0500000000000000" pitchFamily="34" charset="-128"/>
                <a:ea typeface="Open Sans"/>
                <a:cs typeface="Open Sans"/>
              </a:rPr>
              <a:t>Adding a </a:t>
            </a:r>
            <a:r>
              <a:rPr lang="en-US" altLang="zh-CN" sz="2000" b="1" dirty="0" smtClean="0">
                <a:solidFill>
                  <a:schemeClr val="bg1"/>
                </a:solidFill>
                <a:latin typeface="Yu Gothic UI" panose="020B0500000000000000" pitchFamily="34" charset="-128"/>
                <a:ea typeface="Open Sans"/>
                <a:cs typeface="Open Sans"/>
              </a:rPr>
              <a:t>Constraint</a:t>
            </a:r>
            <a:endParaRPr lang="en-US" sz="2000" dirty="0"/>
          </a:p>
        </p:txBody>
      </p:sp>
      <p:pic>
        <p:nvPicPr>
          <p:cNvPr id="57" name="Picture 56"/>
          <p:cNvPicPr/>
          <p:nvPr/>
        </p:nvPicPr>
        <p:blipFill rotWithShape="1">
          <a:blip r:embed="rId1"/>
          <a:srcRect t="44948" b="27857"/>
          <a:stretch>
            <a:fillRect/>
          </a:stretch>
        </p:blipFill>
        <p:spPr>
          <a:xfrm>
            <a:off x="2976851" y="7424703"/>
            <a:ext cx="10018303" cy="685801"/>
          </a:xfrm>
          <a:prstGeom prst="rect">
            <a:avLst/>
          </a:prstGeom>
          <a:noFill/>
          <a:ln>
            <a:noFill/>
          </a:ln>
        </p:spPr>
      </p:pic>
      <p:sp>
        <p:nvSpPr>
          <p:cNvPr id="29" name="Rectangle 28"/>
          <p:cNvSpPr/>
          <p:nvPr/>
        </p:nvSpPr>
        <p:spPr>
          <a:xfrm>
            <a:off x="192497" y="8867902"/>
            <a:ext cx="2271776" cy="400110"/>
          </a:xfrm>
          <a:prstGeom prst="rect">
            <a:avLst/>
          </a:prstGeom>
        </p:spPr>
        <p:txBody>
          <a:bodyPr wrap="none">
            <a:spAutoFit/>
          </a:bodyPr>
          <a:lstStyle/>
          <a:p>
            <a:r>
              <a:rPr lang="en-US" altLang="zh-CN" sz="2000" b="1" dirty="0">
                <a:solidFill>
                  <a:schemeClr val="bg1"/>
                </a:solidFill>
                <a:latin typeface="Yu Gothic UI" panose="020B0500000000000000" pitchFamily="34" charset="-128"/>
                <a:ea typeface="Open Sans"/>
                <a:cs typeface="Open Sans"/>
              </a:rPr>
              <a:t>Renaming a </a:t>
            </a:r>
            <a:r>
              <a:rPr lang="en-US" altLang="zh-CN" sz="2000" b="1" dirty="0" smtClean="0">
                <a:solidFill>
                  <a:schemeClr val="bg1"/>
                </a:solidFill>
                <a:latin typeface="Yu Gothic UI" panose="020B0500000000000000" pitchFamily="34" charset="-128"/>
                <a:ea typeface="Open Sans"/>
                <a:cs typeface="Open Sans"/>
              </a:rPr>
              <a:t>Table</a:t>
            </a:r>
            <a:endParaRPr lang="en-US" sz="2000" dirty="0"/>
          </a:p>
        </p:txBody>
      </p:sp>
      <p:sp>
        <p:nvSpPr>
          <p:cNvPr id="31" name="Rectangle 30"/>
          <p:cNvSpPr/>
          <p:nvPr/>
        </p:nvSpPr>
        <p:spPr>
          <a:xfrm>
            <a:off x="208526" y="6422451"/>
            <a:ext cx="2547492" cy="400110"/>
          </a:xfrm>
          <a:prstGeom prst="rect">
            <a:avLst/>
          </a:prstGeom>
        </p:spPr>
        <p:txBody>
          <a:bodyPr wrap="none">
            <a:spAutoFit/>
          </a:bodyPr>
          <a:lstStyle/>
          <a:p>
            <a:r>
              <a:rPr lang="en-US" altLang="zh-CN" sz="2000" b="1" dirty="0">
                <a:solidFill>
                  <a:schemeClr val="bg1"/>
                </a:solidFill>
                <a:latin typeface="Yu Gothic UI" panose="020B0500000000000000" pitchFamily="34" charset="-128"/>
                <a:ea typeface="Open Sans"/>
                <a:cs typeface="Open Sans"/>
              </a:rPr>
              <a:t>Dropping a Column </a:t>
            </a:r>
            <a:endParaRPr lang="en-US"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DDL-DROP/TUNCATE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19" name="Picture 18"/>
          <p:cNvPicPr/>
          <p:nvPr/>
        </p:nvPicPr>
        <p:blipFill>
          <a:blip r:embed="rId1"/>
          <a:stretch>
            <a:fillRect/>
          </a:stretch>
        </p:blipFill>
        <p:spPr>
          <a:xfrm>
            <a:off x="277828" y="3009377"/>
            <a:ext cx="6656372" cy="471515"/>
          </a:xfrm>
          <a:prstGeom prst="rect">
            <a:avLst/>
          </a:prstGeom>
          <a:noFill/>
          <a:ln>
            <a:noFill/>
          </a:ln>
        </p:spPr>
      </p:pic>
      <p:pic>
        <p:nvPicPr>
          <p:cNvPr id="20" name="Picture 19"/>
          <p:cNvPicPr/>
          <p:nvPr/>
        </p:nvPicPr>
        <p:blipFill rotWithShape="1">
          <a:blip r:embed="rId2"/>
          <a:srcRect l="-513" t="-17761" b="-1"/>
          <a:stretch>
            <a:fillRect/>
          </a:stretch>
        </p:blipFill>
        <p:spPr>
          <a:xfrm>
            <a:off x="4313905" y="3644052"/>
            <a:ext cx="12962341" cy="437439"/>
          </a:xfrm>
          <a:prstGeom prst="rect">
            <a:avLst/>
          </a:prstGeom>
          <a:noFill/>
          <a:ln>
            <a:noFill/>
          </a:ln>
        </p:spPr>
      </p:pic>
      <p:pic>
        <p:nvPicPr>
          <p:cNvPr id="21" name="Picture 20"/>
          <p:cNvPicPr/>
          <p:nvPr/>
        </p:nvPicPr>
        <p:blipFill rotWithShape="1">
          <a:blip r:embed="rId3"/>
          <a:srcRect b="58761"/>
          <a:stretch>
            <a:fillRect/>
          </a:stretch>
        </p:blipFill>
        <p:spPr>
          <a:xfrm>
            <a:off x="11277600" y="8117840"/>
            <a:ext cx="4495800" cy="1154675"/>
          </a:xfrm>
          <a:prstGeom prst="rect">
            <a:avLst/>
          </a:prstGeom>
          <a:noFill/>
          <a:ln>
            <a:noFill/>
          </a:ln>
        </p:spPr>
      </p:pic>
      <p:pic>
        <p:nvPicPr>
          <p:cNvPr id="22" name="Picture 21"/>
          <p:cNvPicPr/>
          <p:nvPr/>
        </p:nvPicPr>
        <p:blipFill rotWithShape="1">
          <a:blip r:embed="rId4"/>
          <a:srcRect b="50531"/>
          <a:stretch>
            <a:fillRect/>
          </a:stretch>
        </p:blipFill>
        <p:spPr>
          <a:xfrm>
            <a:off x="305902" y="7866799"/>
            <a:ext cx="4038600" cy="1498178"/>
          </a:xfrm>
          <a:prstGeom prst="rect">
            <a:avLst/>
          </a:prstGeom>
          <a:noFill/>
          <a:ln>
            <a:noFill/>
          </a:ln>
        </p:spPr>
      </p:pic>
      <p:pic>
        <p:nvPicPr>
          <p:cNvPr id="3" name="Picture 2"/>
          <p:cNvPicPr>
            <a:picLocks noChangeAspect="1"/>
          </p:cNvPicPr>
          <p:nvPr/>
        </p:nvPicPr>
        <p:blipFill>
          <a:blip r:embed="rId5"/>
          <a:stretch>
            <a:fillRect/>
          </a:stretch>
        </p:blipFill>
        <p:spPr>
          <a:xfrm>
            <a:off x="277828" y="5825647"/>
            <a:ext cx="7659169" cy="1099522"/>
          </a:xfrm>
          <a:prstGeom prst="rect">
            <a:avLst/>
          </a:prstGeom>
        </p:spPr>
      </p:pic>
      <p:pic>
        <p:nvPicPr>
          <p:cNvPr id="5" name="Picture 4"/>
          <p:cNvPicPr>
            <a:picLocks noChangeAspect="1"/>
          </p:cNvPicPr>
          <p:nvPr/>
        </p:nvPicPr>
        <p:blipFill>
          <a:blip r:embed="rId6"/>
          <a:stretch>
            <a:fillRect/>
          </a:stretch>
        </p:blipFill>
        <p:spPr>
          <a:xfrm>
            <a:off x="289860" y="7219747"/>
            <a:ext cx="3524742" cy="352474"/>
          </a:xfrm>
          <a:prstGeom prst="rect">
            <a:avLst/>
          </a:prstGeom>
        </p:spPr>
      </p:pic>
      <p:pic>
        <p:nvPicPr>
          <p:cNvPr id="6" name="Picture 5"/>
          <p:cNvPicPr>
            <a:picLocks noChangeAspect="1"/>
          </p:cNvPicPr>
          <p:nvPr/>
        </p:nvPicPr>
        <p:blipFill>
          <a:blip r:embed="rId7"/>
          <a:stretch>
            <a:fillRect/>
          </a:stretch>
        </p:blipFill>
        <p:spPr>
          <a:xfrm>
            <a:off x="9477975" y="5908150"/>
            <a:ext cx="7838376" cy="707071"/>
          </a:xfrm>
          <a:prstGeom prst="rect">
            <a:avLst/>
          </a:prstGeom>
        </p:spPr>
      </p:pic>
      <p:pic>
        <p:nvPicPr>
          <p:cNvPr id="26" name="Picture 25"/>
          <p:cNvPicPr>
            <a:picLocks noChangeAspect="1"/>
          </p:cNvPicPr>
          <p:nvPr/>
        </p:nvPicPr>
        <p:blipFill>
          <a:blip r:embed="rId6"/>
          <a:stretch>
            <a:fillRect/>
          </a:stretch>
        </p:blipFill>
        <p:spPr>
          <a:xfrm>
            <a:off x="9477975" y="6925169"/>
            <a:ext cx="7838376" cy="783837"/>
          </a:xfrm>
          <a:prstGeom prst="rect">
            <a:avLst/>
          </a:prstGeom>
        </p:spPr>
      </p:pic>
      <p:sp>
        <p:nvSpPr>
          <p:cNvPr id="27" name="Rectangle 26"/>
          <p:cNvSpPr/>
          <p:nvPr/>
        </p:nvSpPr>
        <p:spPr>
          <a:xfrm>
            <a:off x="221580" y="1368888"/>
            <a:ext cx="17837819" cy="1323439"/>
          </a:xfrm>
          <a:prstGeom prst="rect">
            <a:avLst/>
          </a:prstGeom>
        </p:spPr>
        <p:txBody>
          <a:bodyPr wrap="square">
            <a:spAutoFit/>
          </a:bodyPr>
          <a:lstStyle/>
          <a:p>
            <a:r>
              <a:rPr lang="en-US" altLang="zh-CN" sz="2000" b="1" dirty="0">
                <a:solidFill>
                  <a:schemeClr val="bg1"/>
                </a:solidFill>
                <a:latin typeface="Yu Gothic UI" panose="020B0500000000000000" pitchFamily="34" charset="-128"/>
                <a:ea typeface="Open Sans"/>
                <a:cs typeface="Open Sans"/>
              </a:rPr>
              <a:t>The DROP command in SQL is a Data Definition Language (DDL) statement used to delete database objects such as tables, views, indexes, databases, or constraints. The DROP command permanently removes an object from the database along with all of its data, and it cannot be undone. </a:t>
            </a:r>
            <a:endParaRPr lang="en-US" altLang="zh-CN" sz="2000" b="1" dirty="0" smtClean="0">
              <a:solidFill>
                <a:schemeClr val="bg1"/>
              </a:solidFill>
              <a:latin typeface="Yu Gothic UI" panose="020B0500000000000000" pitchFamily="34" charset="-128"/>
              <a:ea typeface="Open Sans"/>
              <a:cs typeface="Open Sans"/>
            </a:endParaRPr>
          </a:p>
          <a:p>
            <a:endParaRPr lang="en-US" altLang="zh-CN" sz="2000" b="1" dirty="0" smtClean="0">
              <a:solidFill>
                <a:schemeClr val="bg1"/>
              </a:solidFill>
              <a:latin typeface="Yu Gothic UI" panose="020B0500000000000000" pitchFamily="34" charset="-128"/>
              <a:ea typeface="Open Sans"/>
              <a:cs typeface="Open Sans"/>
            </a:endParaRPr>
          </a:p>
          <a:p>
            <a:r>
              <a:rPr lang="en-US" sz="2000" b="1" dirty="0" smtClean="0">
                <a:solidFill>
                  <a:schemeClr val="bg1"/>
                </a:solidFill>
                <a:latin typeface="Yu Gothic UI" panose="020B0500000000000000" pitchFamily="34" charset="-128"/>
                <a:ea typeface="Open Sans"/>
                <a:cs typeface="Open Sans"/>
              </a:rPr>
              <a:t>SYNTAX : DROP OBJECT &lt;OBJECT_NAME&gt;;</a:t>
            </a:r>
            <a:endParaRPr lang="en-US" sz="2000" dirty="0"/>
          </a:p>
        </p:txBody>
      </p:sp>
      <p:pic>
        <p:nvPicPr>
          <p:cNvPr id="28" name="Picture 27"/>
          <p:cNvPicPr>
            <a:picLocks noChangeAspect="1"/>
          </p:cNvPicPr>
          <p:nvPr/>
        </p:nvPicPr>
        <p:blipFill>
          <a:blip r:embed="rId6"/>
          <a:stretch>
            <a:fillRect/>
          </a:stretch>
        </p:blipFill>
        <p:spPr>
          <a:xfrm>
            <a:off x="289860" y="3689572"/>
            <a:ext cx="3919193" cy="391919"/>
          </a:xfrm>
          <a:prstGeom prst="rect">
            <a:avLst/>
          </a:prstGeom>
        </p:spPr>
      </p:pic>
      <p:sp>
        <p:nvSpPr>
          <p:cNvPr id="8" name="Rectangle 7"/>
          <p:cNvSpPr/>
          <p:nvPr/>
        </p:nvSpPr>
        <p:spPr>
          <a:xfrm>
            <a:off x="221580" y="4607739"/>
            <a:ext cx="17646644" cy="1015663"/>
          </a:xfrm>
          <a:prstGeom prst="rect">
            <a:avLst/>
          </a:prstGeom>
        </p:spPr>
        <p:txBody>
          <a:bodyPr wrap="square">
            <a:spAutoFit/>
          </a:bodyPr>
          <a:lstStyle/>
          <a:p>
            <a:r>
              <a:rPr lang="en-US" altLang="zh-CN" sz="2000" b="1" i="1" u="sng" dirty="0">
                <a:solidFill>
                  <a:schemeClr val="bg1"/>
                </a:solidFill>
                <a:latin typeface="Yu Gothic UI" panose="020B0500000000000000" pitchFamily="34" charset="-128"/>
                <a:ea typeface="Open Sans"/>
                <a:cs typeface="Open Sans"/>
              </a:rPr>
              <a:t>The TRUNCATE </a:t>
            </a:r>
            <a:r>
              <a:rPr lang="en-US" altLang="zh-CN" sz="2000" b="1" dirty="0">
                <a:solidFill>
                  <a:schemeClr val="bg1"/>
                </a:solidFill>
                <a:latin typeface="Yu Gothic UI" panose="020B0500000000000000" pitchFamily="34" charset="-128"/>
                <a:ea typeface="Open Sans"/>
                <a:cs typeface="Open Sans"/>
              </a:rPr>
              <a:t>command in SQL is a Data Definition Language (DDL) statement used to delete all rows from a table, while keeping the table structure intact. It is often used when you want to quickly remove all data from a table without affecting the schema (e.g., table structure, columns, etc.). Unlike the DELETE command, TRUNCATE does not log individual row deletions and is generally faster for large datasets.</a:t>
            </a:r>
            <a:endParaRPr lang="en-US" altLang="zh-CN" sz="2000" b="1" dirty="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5262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DML</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DML-INSERT,UPDATE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23" name="Picture 22"/>
          <p:cNvPicPr/>
          <p:nvPr/>
        </p:nvPicPr>
        <p:blipFill>
          <a:blip r:embed="rId1"/>
          <a:stretch>
            <a:fillRect/>
          </a:stretch>
        </p:blipFill>
        <p:spPr>
          <a:xfrm>
            <a:off x="296779" y="2815559"/>
            <a:ext cx="4724400" cy="3275862"/>
          </a:xfrm>
          <a:prstGeom prst="rect">
            <a:avLst/>
          </a:prstGeom>
          <a:noFill/>
          <a:ln>
            <a:noFill/>
          </a:ln>
        </p:spPr>
      </p:pic>
      <p:pic>
        <p:nvPicPr>
          <p:cNvPr id="24" name="Picture 23"/>
          <p:cNvPicPr/>
          <p:nvPr/>
        </p:nvPicPr>
        <p:blipFill>
          <a:blip r:embed="rId2"/>
          <a:srcRect r="14963" b="18436"/>
          <a:stretch>
            <a:fillRect/>
          </a:stretch>
        </p:blipFill>
        <p:spPr>
          <a:xfrm>
            <a:off x="296779" y="6438900"/>
            <a:ext cx="4724400" cy="3226939"/>
          </a:xfrm>
          <a:prstGeom prst="rect">
            <a:avLst/>
          </a:prstGeom>
          <a:noFill/>
          <a:ln>
            <a:noFill/>
          </a:ln>
        </p:spPr>
      </p:pic>
      <p:pic>
        <p:nvPicPr>
          <p:cNvPr id="25" name="Picture 24"/>
          <p:cNvPicPr/>
          <p:nvPr/>
        </p:nvPicPr>
        <p:blipFill>
          <a:blip r:embed="rId3"/>
          <a:stretch>
            <a:fillRect/>
          </a:stretch>
        </p:blipFill>
        <p:spPr>
          <a:xfrm>
            <a:off x="7940842" y="1333500"/>
            <a:ext cx="10058400" cy="3581400"/>
          </a:xfrm>
          <a:prstGeom prst="rect">
            <a:avLst/>
          </a:prstGeom>
          <a:noFill/>
          <a:ln>
            <a:noFill/>
          </a:ln>
        </p:spPr>
      </p:pic>
      <p:pic>
        <p:nvPicPr>
          <p:cNvPr id="27" name="Picture 26"/>
          <p:cNvPicPr/>
          <p:nvPr/>
        </p:nvPicPr>
        <p:blipFill>
          <a:blip r:embed="rId4"/>
          <a:stretch>
            <a:fillRect/>
          </a:stretch>
        </p:blipFill>
        <p:spPr>
          <a:xfrm>
            <a:off x="7924800" y="5145617"/>
            <a:ext cx="10058400" cy="912283"/>
          </a:xfrm>
          <a:prstGeom prst="rect">
            <a:avLst/>
          </a:prstGeom>
          <a:noFill/>
          <a:ln>
            <a:noFill/>
          </a:ln>
        </p:spPr>
      </p:pic>
      <p:pic>
        <p:nvPicPr>
          <p:cNvPr id="28" name="Picture 27"/>
          <p:cNvPicPr/>
          <p:nvPr/>
        </p:nvPicPr>
        <p:blipFill>
          <a:blip r:embed="rId5"/>
          <a:stretch>
            <a:fillRect/>
          </a:stretch>
        </p:blipFill>
        <p:spPr>
          <a:xfrm>
            <a:off x="7924800" y="6276041"/>
            <a:ext cx="10058400" cy="3515659"/>
          </a:xfrm>
          <a:prstGeom prst="rect">
            <a:avLst/>
          </a:prstGeom>
          <a:noFill/>
          <a:ln>
            <a:noFill/>
          </a:ln>
        </p:spPr>
      </p:pic>
      <p:sp>
        <p:nvSpPr>
          <p:cNvPr id="29" name="Minus 28"/>
          <p:cNvSpPr/>
          <p:nvPr/>
        </p:nvSpPr>
        <p:spPr>
          <a:xfrm rot="5400000" flipV="1">
            <a:off x="1727862" y="5299651"/>
            <a:ext cx="11095139" cy="38100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247" y="1209959"/>
            <a:ext cx="6946784" cy="1323439"/>
          </a:xfrm>
          <a:prstGeom prst="rect">
            <a:avLst/>
          </a:prstGeom>
        </p:spPr>
        <p:txBody>
          <a:bodyPr wrap="square">
            <a:spAutoFit/>
          </a:bodyPr>
          <a:lstStyle/>
          <a:p>
            <a:pPr algn="just"/>
            <a:r>
              <a:rPr lang="en-US" altLang="zh-CN" sz="2000" b="1" dirty="0">
                <a:solidFill>
                  <a:schemeClr val="bg1"/>
                </a:solidFill>
                <a:latin typeface="Yu Gothic UI" panose="020B0500000000000000" pitchFamily="34" charset="-128"/>
                <a:ea typeface="Open Sans"/>
                <a:cs typeface="Open Sans"/>
              </a:rPr>
              <a:t>The INSERT command in SQL is used to add new rows of data into an existing table. This operation allows you to populate a table with data either by specifying individual column values or by inserting data from another table</a:t>
            </a:r>
            <a:r>
              <a:rPr lang="en-US" altLang="zh-CN" sz="2000" b="1" dirty="0" smtClean="0">
                <a:solidFill>
                  <a:schemeClr val="bg1"/>
                </a:solidFill>
                <a:latin typeface="Yu Gothic UI" panose="020B0500000000000000" pitchFamily="34" charset="-128"/>
                <a:ea typeface="Open Sans"/>
                <a:cs typeface="Open Sans"/>
              </a:rPr>
              <a:t>.</a:t>
            </a:r>
            <a:endParaRPr lang="en-US" altLang="zh-CN" sz="2000" b="1" dirty="0" smtClean="0">
              <a:solidFill>
                <a:schemeClr val="bg1"/>
              </a:solidFill>
              <a:latin typeface="Yu Gothic UI" panose="020B0500000000000000" pitchFamily="34" charset="-128"/>
              <a:ea typeface="Open Sans"/>
              <a:cs typeface="Open Sans"/>
            </a:endParaRPr>
          </a:p>
        </p:txBody>
      </p:sp>
      <p:sp>
        <p:nvSpPr>
          <p:cNvPr id="31" name="Rectangle 30"/>
          <p:cNvSpPr/>
          <p:nvPr/>
        </p:nvSpPr>
        <p:spPr>
          <a:xfrm>
            <a:off x="7810500" y="101528"/>
            <a:ext cx="10287000" cy="1015663"/>
          </a:xfrm>
          <a:prstGeom prst="rect">
            <a:avLst/>
          </a:prstGeom>
        </p:spPr>
        <p:txBody>
          <a:bodyPr wrap="square">
            <a:spAutoFit/>
          </a:bodyPr>
          <a:lstStyle/>
          <a:p>
            <a:pPr algn="just"/>
            <a:r>
              <a:rPr lang="en-US" altLang="zh-CN" sz="2000" b="1" dirty="0">
                <a:solidFill>
                  <a:schemeClr val="bg1"/>
                </a:solidFill>
                <a:latin typeface="Yu Gothic UI" panose="020B0500000000000000" pitchFamily="34" charset="-128"/>
                <a:ea typeface="Open Sans"/>
                <a:cs typeface="Open Sans"/>
              </a:rPr>
              <a:t>The UPDATE command in SQL is used to modify existing records in a table. It allows you to update one or more columns of a table's rows based on a condition specified in the WHERE clause. another table</a:t>
            </a:r>
            <a:r>
              <a:rPr lang="en-US" altLang="zh-CN" sz="2000" b="1" dirty="0" smtClean="0">
                <a:solidFill>
                  <a:schemeClr val="bg1"/>
                </a:solidFill>
                <a:latin typeface="Yu Gothic UI" panose="020B0500000000000000" pitchFamily="34" charset="-128"/>
                <a:ea typeface="Open Sans"/>
                <a:cs typeface="Open Sans"/>
              </a:rPr>
              <a:t>.</a:t>
            </a:r>
            <a:endParaRPr lang="en-US" altLang="zh-CN" sz="2000" b="1" dirty="0" smtClean="0">
              <a:solidFill>
                <a:schemeClr val="bg1"/>
              </a:solidFill>
              <a:latin typeface="Yu Gothic UI" panose="020B0500000000000000" pitchFamily="34" charset="-128"/>
              <a:ea typeface="Open Sans"/>
              <a:cs typeface="Open Sans"/>
            </a:endParaRPr>
          </a:p>
        </p:txBody>
      </p:sp>
      <p:sp>
        <p:nvSpPr>
          <p:cNvPr id="18" name="Minus 17"/>
          <p:cNvSpPr/>
          <p:nvPr/>
        </p:nvSpPr>
        <p:spPr>
          <a:xfrm>
            <a:off x="6477000" y="3848101"/>
            <a:ext cx="12649200" cy="1211460"/>
          </a:xfrm>
          <a:prstGeom prst="mathMin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32"/>
          <p:cNvSpPr/>
          <p:nvPr/>
        </p:nvSpPr>
        <p:spPr>
          <a:xfrm>
            <a:off x="6629400" y="8809791"/>
            <a:ext cx="12649200" cy="1211460"/>
          </a:xfrm>
          <a:prstGeom prst="mathMin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DML-DELETE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19" name="Picture 18"/>
          <p:cNvPicPr/>
          <p:nvPr/>
        </p:nvPicPr>
        <p:blipFill>
          <a:blip r:embed="rId1"/>
          <a:stretch>
            <a:fillRect/>
          </a:stretch>
        </p:blipFill>
        <p:spPr>
          <a:xfrm>
            <a:off x="3619500" y="1837248"/>
            <a:ext cx="2362200" cy="2448890"/>
          </a:xfrm>
          <a:prstGeom prst="rect">
            <a:avLst/>
          </a:prstGeom>
          <a:noFill/>
          <a:ln>
            <a:noFill/>
          </a:ln>
        </p:spPr>
      </p:pic>
      <p:pic>
        <p:nvPicPr>
          <p:cNvPr id="20" name="Picture 19"/>
          <p:cNvPicPr/>
          <p:nvPr/>
        </p:nvPicPr>
        <p:blipFill>
          <a:blip r:embed="rId2"/>
          <a:stretch>
            <a:fillRect/>
          </a:stretch>
        </p:blipFill>
        <p:spPr>
          <a:xfrm>
            <a:off x="6400800" y="2778205"/>
            <a:ext cx="4018556" cy="762000"/>
          </a:xfrm>
          <a:prstGeom prst="rect">
            <a:avLst/>
          </a:prstGeom>
          <a:noFill/>
          <a:ln>
            <a:noFill/>
          </a:ln>
        </p:spPr>
      </p:pic>
      <p:pic>
        <p:nvPicPr>
          <p:cNvPr id="21" name="Picture 20"/>
          <p:cNvPicPr/>
          <p:nvPr/>
        </p:nvPicPr>
        <p:blipFill>
          <a:blip r:embed="rId3"/>
          <a:stretch>
            <a:fillRect/>
          </a:stretch>
        </p:blipFill>
        <p:spPr>
          <a:xfrm>
            <a:off x="10846477" y="1837248"/>
            <a:ext cx="2564723" cy="2448890"/>
          </a:xfrm>
          <a:prstGeom prst="rect">
            <a:avLst/>
          </a:prstGeom>
          <a:noFill/>
          <a:ln>
            <a:noFill/>
          </a:ln>
        </p:spPr>
      </p:pic>
      <p:pic>
        <p:nvPicPr>
          <p:cNvPr id="22" name="Picture 21"/>
          <p:cNvPicPr/>
          <p:nvPr/>
        </p:nvPicPr>
        <p:blipFill>
          <a:blip r:embed="rId4"/>
          <a:stretch>
            <a:fillRect/>
          </a:stretch>
        </p:blipFill>
        <p:spPr>
          <a:xfrm>
            <a:off x="3662161" y="4806091"/>
            <a:ext cx="12268200" cy="2209801"/>
          </a:xfrm>
          <a:prstGeom prst="rect">
            <a:avLst/>
          </a:prstGeom>
          <a:noFill/>
          <a:ln>
            <a:noFill/>
          </a:ln>
        </p:spPr>
      </p:pic>
      <p:pic>
        <p:nvPicPr>
          <p:cNvPr id="26" name="Picture 25"/>
          <p:cNvPicPr/>
          <p:nvPr/>
        </p:nvPicPr>
        <p:blipFill>
          <a:blip r:embed="rId5"/>
          <a:stretch>
            <a:fillRect/>
          </a:stretch>
        </p:blipFill>
        <p:spPr>
          <a:xfrm>
            <a:off x="7371342" y="7137193"/>
            <a:ext cx="6191942" cy="597107"/>
          </a:xfrm>
          <a:prstGeom prst="rect">
            <a:avLst/>
          </a:prstGeom>
          <a:noFill/>
          <a:ln>
            <a:noFill/>
          </a:ln>
        </p:spPr>
      </p:pic>
      <p:pic>
        <p:nvPicPr>
          <p:cNvPr id="30" name="Picture 29"/>
          <p:cNvPicPr/>
          <p:nvPr/>
        </p:nvPicPr>
        <p:blipFill>
          <a:blip r:embed="rId6"/>
          <a:stretch>
            <a:fillRect/>
          </a:stretch>
        </p:blipFill>
        <p:spPr>
          <a:xfrm>
            <a:off x="3728343" y="7857210"/>
            <a:ext cx="12268200" cy="2257867"/>
          </a:xfrm>
          <a:prstGeom prst="rect">
            <a:avLst/>
          </a:prstGeom>
          <a:noFill/>
          <a:ln>
            <a:noFill/>
          </a:ln>
        </p:spPr>
      </p:pic>
      <p:sp>
        <p:nvSpPr>
          <p:cNvPr id="31" name="Rectangle 30"/>
          <p:cNvSpPr/>
          <p:nvPr/>
        </p:nvSpPr>
        <p:spPr>
          <a:xfrm>
            <a:off x="7678344" y="61435"/>
            <a:ext cx="10381056" cy="1015663"/>
          </a:xfrm>
          <a:prstGeom prst="rect">
            <a:avLst/>
          </a:prstGeom>
        </p:spPr>
        <p:txBody>
          <a:bodyPr wrap="square">
            <a:spAutoFit/>
          </a:bodyPr>
          <a:lstStyle/>
          <a:p>
            <a:pPr algn="just"/>
            <a:r>
              <a:rPr lang="en-US" altLang="zh-CN" sz="2000" b="1" dirty="0">
                <a:solidFill>
                  <a:schemeClr val="bg1"/>
                </a:solidFill>
                <a:latin typeface="Yu Gothic UI" panose="020B0500000000000000" pitchFamily="34" charset="-128"/>
                <a:ea typeface="Open Sans"/>
                <a:cs typeface="Open Sans"/>
              </a:rPr>
              <a:t>The DELETE command in SQL is used to remove one or more rows from a table based on a specified condition. Unlike the TRUNCATE command, which removes all rows from a table, DELETE allows you to specify which rows to delete using the WHERE clause. </a:t>
            </a:r>
            <a:endParaRPr lang="en-US" altLang="zh-CN" sz="2000" b="1" dirty="0" smtClean="0">
              <a:solidFill>
                <a:schemeClr val="bg1"/>
              </a:solidFill>
              <a:latin typeface="Yu Gothic UI" panose="020B0500000000000000" pitchFamily="34" charset="-128"/>
              <a:ea typeface="Open Sans"/>
              <a:cs typeface="Open Sans"/>
            </a:endParaRPr>
          </a:p>
        </p:txBody>
      </p:sp>
      <p:sp>
        <p:nvSpPr>
          <p:cNvPr id="3" name="Rectangle 2"/>
          <p:cNvSpPr/>
          <p:nvPr/>
        </p:nvSpPr>
        <p:spPr>
          <a:xfrm>
            <a:off x="503504" y="3032114"/>
            <a:ext cx="2803973" cy="400110"/>
          </a:xfrm>
          <a:prstGeom prst="rect">
            <a:avLst/>
          </a:prstGeom>
        </p:spPr>
        <p:txBody>
          <a:bodyPr wrap="none">
            <a:spAutoFit/>
          </a:bodyPr>
          <a:lstStyle/>
          <a:p>
            <a:pPr algn="just"/>
            <a:r>
              <a:rPr lang="en-US" altLang="zh-CN" sz="2000" b="1" dirty="0">
                <a:solidFill>
                  <a:schemeClr val="bg1"/>
                </a:solidFill>
                <a:latin typeface="Yu Gothic UI" panose="020B0500000000000000" pitchFamily="34" charset="-128"/>
                <a:ea typeface="Open Sans"/>
                <a:cs typeface="Open Sans"/>
              </a:rPr>
              <a:t>DELET SPECIFIC ROWS</a:t>
            </a:r>
            <a:endParaRPr lang="en-US" altLang="zh-CN" sz="2000" b="1" dirty="0">
              <a:solidFill>
                <a:schemeClr val="bg1"/>
              </a:solidFill>
              <a:latin typeface="Yu Gothic UI" panose="020B0500000000000000" pitchFamily="34" charset="-128"/>
              <a:ea typeface="Open Sans"/>
              <a:cs typeface="Open Sans"/>
            </a:endParaRPr>
          </a:p>
        </p:txBody>
      </p:sp>
      <p:sp>
        <p:nvSpPr>
          <p:cNvPr id="4" name="Rectangle 3"/>
          <p:cNvSpPr/>
          <p:nvPr/>
        </p:nvSpPr>
        <p:spPr>
          <a:xfrm>
            <a:off x="192497" y="7385323"/>
            <a:ext cx="3769903" cy="707886"/>
          </a:xfrm>
          <a:prstGeom prst="rect">
            <a:avLst/>
          </a:prstGeom>
        </p:spPr>
        <p:txBody>
          <a:bodyPr wrap="square">
            <a:spAutoFit/>
          </a:bodyPr>
          <a:lstStyle/>
          <a:p>
            <a:r>
              <a:rPr lang="en-US" altLang="zh-CN" sz="2000" b="1" dirty="0">
                <a:solidFill>
                  <a:schemeClr val="bg1"/>
                </a:solidFill>
                <a:latin typeface="Yu Gothic UI" panose="020B0500000000000000" pitchFamily="34" charset="-128"/>
                <a:ea typeface="Open Sans"/>
                <a:cs typeface="Open Sans"/>
              </a:rPr>
              <a:t>DELECT SPECIFIC CONTENT INSIDE FIELD</a:t>
            </a:r>
            <a:endParaRPr lang="en-US" altLang="zh-CN" sz="2000" b="1" dirty="0">
              <a:solidFill>
                <a:schemeClr val="bg1"/>
              </a:solidFill>
              <a:latin typeface="Yu Gothic UI" panose="020B0500000000000000" pitchFamily="34" charset="-128"/>
              <a:ea typeface="Open Sans"/>
              <a:cs typeface="Open Sans"/>
            </a:endParaRPr>
          </a:p>
        </p:txBody>
      </p:sp>
      <p:sp>
        <p:nvSpPr>
          <p:cNvPr id="32" name="Minus 31"/>
          <p:cNvSpPr/>
          <p:nvPr/>
        </p:nvSpPr>
        <p:spPr>
          <a:xfrm>
            <a:off x="2387600" y="6202078"/>
            <a:ext cx="12649200" cy="1211460"/>
          </a:xfrm>
          <a:prstGeom prst="mathMinus">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23"/>
          <p:cNvSpPr/>
          <p:nvPr/>
        </p:nvSpPr>
        <p:spPr>
          <a:xfrm>
            <a:off x="2206988" y="9258300"/>
            <a:ext cx="12649200" cy="1211460"/>
          </a:xfrm>
          <a:prstGeom prst="mathMinus">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5262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DQL</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a:off x="0" y="5600700"/>
            <a:ext cx="4038600" cy="4693074"/>
            <a:chOff x="0" y="0"/>
            <a:chExt cx="1300318" cy="1077819"/>
          </a:xfrm>
        </p:grpSpPr>
        <p:sp>
          <p:nvSpPr>
            <p:cNvPr id="16" name="Freeform 16"/>
            <p:cNvSpPr/>
            <p:nvPr/>
          </p:nvSpPr>
          <p:spPr>
            <a:xfrm>
              <a:off x="0" y="0"/>
              <a:ext cx="1300318" cy="1077819"/>
            </a:xfrm>
            <a:custGeom>
              <a:avLst/>
              <a:gdLst/>
              <a:ahLst/>
              <a:cxnLst/>
              <a:rect l="l" t="t" r="r" b="b"/>
              <a:pathLst>
                <a:path w="1300318" h="1077819">
                  <a:moveTo>
                    <a:pt x="0" y="0"/>
                  </a:moveTo>
                  <a:lnTo>
                    <a:pt x="1300318" y="0"/>
                  </a:lnTo>
                  <a:lnTo>
                    <a:pt x="1300318" y="1077819"/>
                  </a:lnTo>
                  <a:lnTo>
                    <a:pt x="0" y="1077819"/>
                  </a:lnTo>
                  <a:close/>
                </a:path>
              </a:pathLst>
            </a:custGeom>
            <a:gradFill rotWithShape="1">
              <a:gsLst>
                <a:gs pos="0">
                  <a:srgbClr val="00B9C1">
                    <a:alpha val="100000"/>
                  </a:srgbClr>
                </a:gs>
                <a:gs pos="100000">
                  <a:srgbClr val="2364BB">
                    <a:alpha val="100000"/>
                  </a:srgbClr>
                </a:gs>
              </a:gsLst>
              <a:lin ang="2700000"/>
            </a:gradFill>
          </p:spPr>
        </p:sp>
        <p:sp>
          <p:nvSpPr>
            <p:cNvPr id="17" name="TextBox 17"/>
            <p:cNvSpPr txBox="1"/>
            <p:nvPr/>
          </p:nvSpPr>
          <p:spPr>
            <a:xfrm>
              <a:off x="0" y="-38100"/>
              <a:ext cx="1300318" cy="1115919"/>
            </a:xfrm>
            <a:prstGeom prst="rect">
              <a:avLst/>
            </a:prstGeom>
          </p:spPr>
          <p:txBody>
            <a:bodyPr lIns="50800" tIns="50800" rIns="50800" bIns="50800" rtlCol="0" anchor="ctr"/>
            <a:lstStyle/>
            <a:p>
              <a:pPr algn="ctr">
                <a:lnSpc>
                  <a:spcPts val="2660"/>
                </a:lnSpc>
              </a:pPr>
            </a:p>
          </p:txBody>
        </p:sp>
      </p:grpSp>
      <p:grpSp>
        <p:nvGrpSpPr>
          <p:cNvPr id="28" name="Group 20"/>
          <p:cNvGrpSpPr/>
          <p:nvPr/>
        </p:nvGrpSpPr>
        <p:grpSpPr>
          <a:xfrm>
            <a:off x="2678051" y="-91030"/>
            <a:ext cx="4698463" cy="5844129"/>
            <a:chOff x="-93359" y="-38100"/>
            <a:chExt cx="1298210" cy="1392767"/>
          </a:xfrm>
        </p:grpSpPr>
        <p:sp>
          <p:nvSpPr>
            <p:cNvPr id="29" name="Freeform 21"/>
            <p:cNvSpPr/>
            <p:nvPr/>
          </p:nvSpPr>
          <p:spPr>
            <a:xfrm>
              <a:off x="-93359" y="0"/>
              <a:ext cx="1204851" cy="1354667"/>
            </a:xfrm>
            <a:custGeom>
              <a:avLst/>
              <a:gdLst/>
              <a:ahLst/>
              <a:cxnLst/>
              <a:rect l="l" t="t" r="r" b="b"/>
              <a:pathLst>
                <a:path w="1204851" h="1354667">
                  <a:moveTo>
                    <a:pt x="0" y="0"/>
                  </a:moveTo>
                  <a:lnTo>
                    <a:pt x="1204851" y="0"/>
                  </a:lnTo>
                  <a:lnTo>
                    <a:pt x="1204851" y="1354667"/>
                  </a:lnTo>
                  <a:lnTo>
                    <a:pt x="0" y="1354667"/>
                  </a:lnTo>
                  <a:close/>
                </a:path>
              </a:pathLst>
            </a:custGeom>
            <a:gradFill rotWithShape="1">
              <a:gsLst>
                <a:gs pos="0">
                  <a:srgbClr val="00B9C1">
                    <a:alpha val="100000"/>
                  </a:srgbClr>
                </a:gs>
                <a:gs pos="100000">
                  <a:srgbClr val="2364BB">
                    <a:alpha val="100000"/>
                  </a:srgbClr>
                </a:gs>
              </a:gsLst>
              <a:lin ang="2700000"/>
            </a:gradFill>
          </p:spPr>
        </p:sp>
        <p:sp>
          <p:nvSpPr>
            <p:cNvPr id="30" name="TextBox 22"/>
            <p:cNvSpPr txBox="1"/>
            <p:nvPr/>
          </p:nvSpPr>
          <p:spPr>
            <a:xfrm>
              <a:off x="0" y="-38100"/>
              <a:ext cx="1204851" cy="1392767"/>
            </a:xfrm>
            <a:prstGeom prst="rect">
              <a:avLst/>
            </a:prstGeom>
          </p:spPr>
          <p:txBody>
            <a:bodyPr lIns="50800" tIns="50800" rIns="50800" bIns="50800" rtlCol="0" anchor="ctr"/>
            <a:lstStyle/>
            <a:p>
              <a:pPr algn="ctr">
                <a:lnSpc>
                  <a:spcPts val="2660"/>
                </a:lnSpc>
              </a:pPr>
            </a:p>
          </p:txBody>
        </p:sp>
      </p:grpSp>
      <p:sp>
        <p:nvSpPr>
          <p:cNvPr id="24" name="TextBox 24"/>
          <p:cNvSpPr txBox="1"/>
          <p:nvPr/>
        </p:nvSpPr>
        <p:spPr>
          <a:xfrm>
            <a:off x="6480153" y="644868"/>
            <a:ext cx="7159647" cy="897682"/>
          </a:xfrm>
          <a:prstGeom prst="rect">
            <a:avLst/>
          </a:prstGeom>
        </p:spPr>
        <p:txBody>
          <a:bodyPr wrap="square" lIns="0" tIns="0" rIns="0" bIns="0" rtlCol="0" anchor="t">
            <a:spAutoFit/>
          </a:bodyPr>
          <a:lstStyle/>
          <a:p>
            <a:pPr algn="l">
              <a:lnSpc>
                <a:spcPts val="7000"/>
              </a:lnSpc>
              <a:spcBef>
                <a:spcPct val="0"/>
              </a:spcBef>
            </a:pPr>
            <a:r>
              <a:rPr lang="en-US" sz="6600" dirty="0" smtClean="0">
                <a:solidFill>
                  <a:srgbClr val="FFFFFF"/>
                </a:solidFill>
                <a:latin typeface="League Spartan" panose="00000800000000000000"/>
                <a:ea typeface="League Spartan" panose="00000800000000000000"/>
                <a:cs typeface="League Spartan" panose="00000800000000000000"/>
                <a:sym typeface="League Spartan" panose="00000800000000000000"/>
              </a:rPr>
              <a:t>INTRODUCTION</a:t>
            </a:r>
            <a:endParaRPr lang="en-US" sz="6600"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27" name="Freeform 18"/>
          <p:cNvSpPr/>
          <p:nvPr/>
        </p:nvSpPr>
        <p:spPr>
          <a:xfrm>
            <a:off x="156552" y="2099975"/>
            <a:ext cx="5942442" cy="6412707"/>
          </a:xfrm>
          <a:custGeom>
            <a:avLst/>
            <a:gdLst/>
            <a:ahLst/>
            <a:cxnLst/>
            <a:rect l="l" t="t" r="r" b="b"/>
            <a:pathLst>
              <a:path w="5942442" h="6412707">
                <a:moveTo>
                  <a:pt x="0" y="0"/>
                </a:moveTo>
                <a:lnTo>
                  <a:pt x="5942443" y="0"/>
                </a:lnTo>
                <a:lnTo>
                  <a:pt x="5942443" y="6412707"/>
                </a:lnTo>
                <a:lnTo>
                  <a:pt x="0" y="6412707"/>
                </a:lnTo>
                <a:lnTo>
                  <a:pt x="0" y="0"/>
                </a:lnTo>
                <a:close/>
              </a:path>
            </a:pathLst>
          </a:custGeom>
          <a:blipFill>
            <a:blip r:embed="rId1"/>
            <a:stretch>
              <a:fillRect/>
            </a:stretch>
          </a:blipFill>
        </p:spPr>
      </p:sp>
      <p:sp>
        <p:nvSpPr>
          <p:cNvPr id="32" name="Rectangle 31"/>
          <p:cNvSpPr/>
          <p:nvPr/>
        </p:nvSpPr>
        <p:spPr>
          <a:xfrm>
            <a:off x="7934960" y="5352342"/>
            <a:ext cx="9362440" cy="2862322"/>
          </a:xfrm>
          <a:prstGeom prst="rect">
            <a:avLst/>
          </a:prstGeom>
          <a:solidFill>
            <a:schemeClr val="bg1"/>
          </a:solidFill>
        </p:spPr>
        <p:txBody>
          <a:bodyPr wrap="square">
            <a:spAutoFit/>
          </a:bodyPr>
          <a:lstStyle/>
          <a:p>
            <a:pPr algn="ctr"/>
            <a:r>
              <a:rPr lang="en-US" sz="3600" dirty="0">
                <a:solidFill>
                  <a:srgbClr val="0070C0"/>
                </a:solidFill>
                <a:latin typeface="Yu Gothic UI" panose="020B0500000000000000" pitchFamily="34" charset="-128"/>
                <a:ea typeface="Open Sans"/>
                <a:cs typeface="Open Sans"/>
              </a:rPr>
              <a:t>The lack of an efficient platform that consolidates smartphone availability across multiple stores makes it difficult for users to make quick </a:t>
            </a:r>
            <a:r>
              <a:rPr lang="en-US" sz="3600" dirty="0" smtClean="0">
                <a:solidFill>
                  <a:srgbClr val="0070C0"/>
                </a:solidFill>
                <a:latin typeface="Yu Gothic UI" panose="020B0500000000000000" pitchFamily="34" charset="-128"/>
                <a:ea typeface="Open Sans"/>
                <a:cs typeface="Open Sans"/>
              </a:rPr>
              <a:t>decisions </a:t>
            </a:r>
            <a:r>
              <a:rPr lang="en-US" sz="3600" dirty="0">
                <a:solidFill>
                  <a:srgbClr val="0070C0"/>
                </a:solidFill>
                <a:latin typeface="Yu Gothic UI" panose="020B0500000000000000" pitchFamily="34" charset="-128"/>
                <a:ea typeface="Open Sans"/>
                <a:cs typeface="Open Sans"/>
              </a:rPr>
              <a:t>and track their </a:t>
            </a:r>
            <a:r>
              <a:rPr lang="en-US" sz="3600" dirty="0" smtClean="0">
                <a:solidFill>
                  <a:srgbClr val="0070C0"/>
                </a:solidFill>
                <a:latin typeface="Yu Gothic UI" panose="020B0500000000000000" pitchFamily="34" charset="-128"/>
                <a:ea typeface="Open Sans"/>
                <a:cs typeface="Open Sans"/>
              </a:rPr>
              <a:t>preferences.</a:t>
            </a:r>
            <a:endParaRPr lang="en-US" sz="3600" dirty="0">
              <a:solidFill>
                <a:srgbClr val="0070C0"/>
              </a:solidFill>
              <a:latin typeface="Yu Gothic UI" panose="020B0500000000000000" pitchFamily="34" charset="-128"/>
              <a:ea typeface="Open Sans"/>
              <a:cs typeface="Open Sans"/>
            </a:endParaRPr>
          </a:p>
        </p:txBody>
      </p:sp>
      <p:sp>
        <p:nvSpPr>
          <p:cNvPr id="31" name="Rectangle 30"/>
          <p:cNvSpPr/>
          <p:nvPr/>
        </p:nvSpPr>
        <p:spPr>
          <a:xfrm>
            <a:off x="7924800" y="2303552"/>
            <a:ext cx="9372600" cy="2369880"/>
          </a:xfrm>
          <a:prstGeom prst="rect">
            <a:avLst/>
          </a:prstGeom>
          <a:solidFill>
            <a:schemeClr val="bg1"/>
          </a:solidFill>
        </p:spPr>
        <p:txBody>
          <a:bodyPr wrap="square">
            <a:spAutoFit/>
          </a:bodyPr>
          <a:lstStyle/>
          <a:p>
            <a:pPr algn="ctr"/>
            <a:r>
              <a:rPr lang="en-US" sz="3600" dirty="0">
                <a:solidFill>
                  <a:srgbClr val="0070C0"/>
                </a:solidFill>
                <a:latin typeface="Yu Gothic UI" panose="020B0500000000000000" pitchFamily="34" charset="-128"/>
                <a:ea typeface="Open Sans"/>
                <a:cs typeface="Open Sans"/>
              </a:rPr>
              <a:t>With the growing number of smartphone variants and stores, it can be challenging for users to find and compare the availability of their preferred models in real-time</a:t>
            </a:r>
            <a:r>
              <a:rPr lang="en-US" sz="4000" dirty="0" smtClean="0">
                <a:solidFill>
                  <a:srgbClr val="0070C0"/>
                </a:solidFill>
                <a:latin typeface="Yu Gothic UI" panose="020B0500000000000000" pitchFamily="34" charset="-128"/>
                <a:ea typeface="Open Sans"/>
                <a:cs typeface="Open Sans"/>
              </a:rPr>
              <a:t>.</a:t>
            </a:r>
            <a:endParaRPr lang="en-US" sz="4000" dirty="0">
              <a:solidFill>
                <a:srgbClr val="0070C0"/>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DQL</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0" name="Rectangle 29"/>
          <p:cNvSpPr/>
          <p:nvPr/>
        </p:nvSpPr>
        <p:spPr>
          <a:xfrm>
            <a:off x="381000" y="1802957"/>
            <a:ext cx="17108914" cy="1200329"/>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The SELECT command in SQL is used to query a database and retrieve data from one or more tables. It is one of the most important and commonly used commands in SQL for fetching data, allowing users to filter, sort, and aggregate information. </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6" name="Picture 25"/>
          <p:cNvPicPr/>
          <p:nvPr/>
        </p:nvPicPr>
        <p:blipFill>
          <a:blip r:embed="rId1"/>
          <a:stretch>
            <a:fillRect/>
          </a:stretch>
        </p:blipFill>
        <p:spPr>
          <a:xfrm>
            <a:off x="984087" y="3771900"/>
            <a:ext cx="5791200" cy="3733800"/>
          </a:xfrm>
          <a:prstGeom prst="rect">
            <a:avLst/>
          </a:prstGeom>
          <a:noFill/>
          <a:ln>
            <a:noFill/>
          </a:ln>
        </p:spPr>
      </p:pic>
      <p:pic>
        <p:nvPicPr>
          <p:cNvPr id="32" name="Picture 31"/>
          <p:cNvPicPr/>
          <p:nvPr/>
        </p:nvPicPr>
        <p:blipFill>
          <a:blip r:embed="rId2"/>
          <a:stretch>
            <a:fillRect/>
          </a:stretch>
        </p:blipFill>
        <p:spPr>
          <a:xfrm>
            <a:off x="8003617" y="3848100"/>
            <a:ext cx="9143998" cy="3581400"/>
          </a:xfrm>
          <a:prstGeom prst="rect">
            <a:avLst/>
          </a:prstGeom>
          <a:noFill/>
          <a:ln>
            <a:noFill/>
          </a:ln>
        </p:spPr>
      </p:pic>
      <p:sp>
        <p:nvSpPr>
          <p:cNvPr id="3" name="Rectangle 2"/>
          <p:cNvSpPr/>
          <p:nvPr/>
        </p:nvSpPr>
        <p:spPr>
          <a:xfrm>
            <a:off x="9168940" y="7984840"/>
            <a:ext cx="7176965" cy="400110"/>
          </a:xfrm>
          <a:prstGeom prst="rect">
            <a:avLst/>
          </a:prstGeom>
        </p:spPr>
        <p:txBody>
          <a:bodyPr wrap="none">
            <a:spAutoFit/>
          </a:bodyPr>
          <a:lstStyle/>
          <a:p>
            <a:pPr algn="just"/>
            <a:r>
              <a:rPr lang="en-US" altLang="zh-CN" sz="2000" b="1" dirty="0">
                <a:solidFill>
                  <a:schemeClr val="bg1"/>
                </a:solidFill>
                <a:latin typeface="Yu Gothic UI" panose="020B0500000000000000" pitchFamily="34" charset="-128"/>
                <a:ea typeface="Open Sans"/>
                <a:cs typeface="Open Sans"/>
              </a:rPr>
              <a:t>SELECT COMMAND TO RETRIEVE SPECIFIC THE ATTRIBUTES</a:t>
            </a:r>
            <a:endParaRPr lang="en-US" altLang="zh-CN" sz="2000" b="1" dirty="0">
              <a:solidFill>
                <a:schemeClr val="bg1"/>
              </a:solidFill>
              <a:latin typeface="Yu Gothic UI" panose="020B0500000000000000" pitchFamily="34" charset="-128"/>
              <a:ea typeface="Open Sans"/>
              <a:cs typeface="Open Sans"/>
            </a:endParaRPr>
          </a:p>
        </p:txBody>
      </p:sp>
      <p:sp>
        <p:nvSpPr>
          <p:cNvPr id="4" name="Rectangle 3"/>
          <p:cNvSpPr/>
          <p:nvPr/>
        </p:nvSpPr>
        <p:spPr>
          <a:xfrm>
            <a:off x="664288" y="7849242"/>
            <a:ext cx="6579045" cy="400110"/>
          </a:xfrm>
          <a:prstGeom prst="rect">
            <a:avLst/>
          </a:prstGeom>
        </p:spPr>
        <p:txBody>
          <a:bodyPr wrap="none">
            <a:spAutoFit/>
          </a:bodyPr>
          <a:lstStyle/>
          <a:p>
            <a:pPr algn="just"/>
            <a:r>
              <a:rPr lang="en-US" altLang="zh-CN" sz="2000" b="1" dirty="0">
                <a:solidFill>
                  <a:schemeClr val="bg1"/>
                </a:solidFill>
                <a:latin typeface="Yu Gothic UI" panose="020B0500000000000000" pitchFamily="34" charset="-128"/>
                <a:ea typeface="Open Sans"/>
                <a:cs typeface="Open Sans"/>
              </a:rPr>
              <a:t>SELECT COMMAND TO RETRIEVE ALL THE ATTRIBUTES</a:t>
            </a:r>
            <a:endParaRPr lang="en-US" altLang="zh-CN" sz="2000" b="1" dirty="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5262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8165140" cy="5532925"/>
            <a:chOff x="167731" y="-1951961"/>
            <a:chExt cx="9189891" cy="7870381"/>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7870381"/>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ARITHMATIC</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0" name="Rectangle 29"/>
          <p:cNvSpPr/>
          <p:nvPr/>
        </p:nvSpPr>
        <p:spPr>
          <a:xfrm>
            <a:off x="304800" y="1839424"/>
            <a:ext cx="17108914" cy="830997"/>
          </a:xfrm>
          <a:prstGeom prst="rect">
            <a:avLst/>
          </a:prstGeom>
        </p:spPr>
        <p:txBody>
          <a:bodyPr wrap="square">
            <a:spAutoFit/>
          </a:bodyPr>
          <a:lstStyle/>
          <a:p>
            <a:pPr algn="just"/>
            <a:r>
              <a:rPr lang="en-US" altLang="zh-CN" sz="2400" b="1" dirty="0" smtClean="0">
                <a:solidFill>
                  <a:schemeClr val="bg1"/>
                </a:solidFill>
                <a:latin typeface="Yu Gothic UI" panose="020B0500000000000000" pitchFamily="34" charset="-128"/>
                <a:ea typeface="Open Sans"/>
                <a:cs typeface="Open Sans"/>
              </a:rPr>
              <a:t>THE FOLLOWING COMMAND USES VARIOUS ARITHMATIC OPERATORS TO RETURN FINAL AMOUNT AFTER APPLYING DISCOUNT.</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8" name="Picture 17"/>
          <p:cNvPicPr/>
          <p:nvPr/>
        </p:nvPicPr>
        <p:blipFill>
          <a:blip r:embed="rId1"/>
          <a:stretch>
            <a:fillRect/>
          </a:stretch>
        </p:blipFill>
        <p:spPr>
          <a:xfrm>
            <a:off x="304800" y="3366362"/>
            <a:ext cx="16764000" cy="1015138"/>
          </a:xfrm>
          <a:prstGeom prst="rect">
            <a:avLst/>
          </a:prstGeom>
          <a:noFill/>
          <a:ln>
            <a:noFill/>
          </a:ln>
        </p:spPr>
      </p:pic>
      <p:pic>
        <p:nvPicPr>
          <p:cNvPr id="19" name="Picture 18"/>
          <p:cNvPicPr/>
          <p:nvPr/>
        </p:nvPicPr>
        <p:blipFill>
          <a:blip r:embed="rId2"/>
          <a:stretch>
            <a:fillRect/>
          </a:stretch>
        </p:blipFill>
        <p:spPr>
          <a:xfrm>
            <a:off x="5181600" y="4824434"/>
            <a:ext cx="6096000" cy="458626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4" y="-1510654"/>
            <a:ext cx="8924523" cy="5532925"/>
            <a:chOff x="167731" y="-1951961"/>
            <a:chExt cx="9189891" cy="7870381"/>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7870381"/>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COMPARATOR</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0" name="Rectangle 29"/>
          <p:cNvSpPr/>
          <p:nvPr/>
        </p:nvSpPr>
        <p:spPr>
          <a:xfrm>
            <a:off x="3810000" y="1725727"/>
            <a:ext cx="12268200" cy="461665"/>
          </a:xfrm>
          <a:prstGeom prst="rect">
            <a:avLst/>
          </a:prstGeom>
        </p:spPr>
        <p:txBody>
          <a:bodyPr wrap="square">
            <a:spAutoFit/>
          </a:bodyPr>
          <a:lstStyle/>
          <a:p>
            <a:pPr algn="just"/>
            <a:r>
              <a:rPr lang="en-US" altLang="zh-CN" sz="2400" b="1" dirty="0" smtClean="0">
                <a:solidFill>
                  <a:schemeClr val="bg1"/>
                </a:solidFill>
                <a:latin typeface="Yu Gothic UI" panose="020B0500000000000000" pitchFamily="34" charset="-128"/>
                <a:ea typeface="Open Sans"/>
                <a:cs typeface="Open Sans"/>
              </a:rPr>
              <a:t>THE FOLLOWING COMMAND USES VARIOUS COMPARATOR OPERATORS</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0" name="Picture 19"/>
          <p:cNvPicPr/>
          <p:nvPr/>
        </p:nvPicPr>
        <p:blipFill>
          <a:blip r:embed="rId1"/>
          <a:stretch>
            <a:fillRect/>
          </a:stretch>
        </p:blipFill>
        <p:spPr>
          <a:xfrm>
            <a:off x="457199" y="2739100"/>
            <a:ext cx="7239000" cy="4375455"/>
          </a:xfrm>
          <a:prstGeom prst="rect">
            <a:avLst/>
          </a:prstGeom>
          <a:noFill/>
          <a:ln>
            <a:noFill/>
          </a:ln>
        </p:spPr>
      </p:pic>
      <p:pic>
        <p:nvPicPr>
          <p:cNvPr id="21" name="Picture 20"/>
          <p:cNvPicPr/>
          <p:nvPr/>
        </p:nvPicPr>
        <p:blipFill>
          <a:blip r:embed="rId2"/>
          <a:stretch>
            <a:fillRect/>
          </a:stretch>
        </p:blipFill>
        <p:spPr>
          <a:xfrm>
            <a:off x="8229600" y="2693014"/>
            <a:ext cx="8763000" cy="4357807"/>
          </a:xfrm>
          <a:prstGeom prst="rect">
            <a:avLst/>
          </a:prstGeom>
          <a:noFill/>
          <a:ln>
            <a:noFill/>
          </a:ln>
        </p:spPr>
      </p:pic>
      <p:sp>
        <p:nvSpPr>
          <p:cNvPr id="3" name="Rectangle 2"/>
          <p:cNvSpPr/>
          <p:nvPr/>
        </p:nvSpPr>
        <p:spPr>
          <a:xfrm>
            <a:off x="2349304" y="7351295"/>
            <a:ext cx="3454792" cy="461665"/>
          </a:xfrm>
          <a:prstGeom prst="rect">
            <a:avLst/>
          </a:prstGeom>
        </p:spPr>
        <p:txBody>
          <a:bodyPr wrap="none">
            <a:spAutoFit/>
          </a:bodyPr>
          <a:lstStyle/>
          <a:p>
            <a:pPr algn="just"/>
            <a:r>
              <a:rPr lang="en-US" altLang="zh-CN" sz="2400" b="1" dirty="0">
                <a:solidFill>
                  <a:schemeClr val="bg1"/>
                </a:solidFill>
                <a:latin typeface="Yu Gothic UI" panose="020B0500000000000000" pitchFamily="34" charset="-128"/>
                <a:ea typeface="Open Sans"/>
                <a:cs typeface="Open Sans"/>
              </a:rPr>
              <a:t>EQUALS TO OPERATOR</a:t>
            </a:r>
            <a:endParaRPr lang="en-US" altLang="zh-CN" sz="2400" b="1" dirty="0">
              <a:solidFill>
                <a:schemeClr val="bg1"/>
              </a:solidFill>
              <a:latin typeface="Yu Gothic UI" panose="020B0500000000000000" pitchFamily="34" charset="-128"/>
              <a:ea typeface="Open Sans"/>
              <a:cs typeface="Open Sans"/>
            </a:endParaRPr>
          </a:p>
        </p:txBody>
      </p:sp>
      <p:sp>
        <p:nvSpPr>
          <p:cNvPr id="4" name="Rectangle 3"/>
          <p:cNvSpPr/>
          <p:nvPr/>
        </p:nvSpPr>
        <p:spPr>
          <a:xfrm>
            <a:off x="10418565" y="7353300"/>
            <a:ext cx="3196709" cy="461665"/>
          </a:xfrm>
          <a:prstGeom prst="rect">
            <a:avLst/>
          </a:prstGeom>
        </p:spPr>
        <p:txBody>
          <a:bodyPr wrap="none">
            <a:spAutoFit/>
          </a:bodyPr>
          <a:lstStyle/>
          <a:p>
            <a:pPr algn="just"/>
            <a:r>
              <a:rPr lang="en-US" altLang="zh-CN" sz="2400" b="1" dirty="0">
                <a:solidFill>
                  <a:schemeClr val="bg1"/>
                </a:solidFill>
                <a:latin typeface="Yu Gothic UI" panose="020B0500000000000000" pitchFamily="34" charset="-128"/>
                <a:ea typeface="Open Sans"/>
                <a:cs typeface="Open Sans"/>
              </a:rPr>
              <a:t>LESS THAN OPERTOR</a:t>
            </a:r>
            <a:endParaRPr lang="en-US" altLang="zh-CN" sz="2400" b="1" dirty="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228600" y="-1562100"/>
            <a:ext cx="8924523"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LOGICAL</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2"/>
          <p:cNvSpPr/>
          <p:nvPr/>
        </p:nvSpPr>
        <p:spPr>
          <a:xfrm>
            <a:off x="3328755" y="7193885"/>
            <a:ext cx="2497800"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AND OPERATOR</a:t>
            </a:r>
            <a:endParaRPr lang="en-US" altLang="zh-CN" sz="2400" b="1" dirty="0">
              <a:solidFill>
                <a:schemeClr val="bg1"/>
              </a:solidFill>
              <a:latin typeface="Yu Gothic UI" panose="020B0500000000000000" pitchFamily="34" charset="-128"/>
              <a:ea typeface="Open Sans"/>
              <a:cs typeface="Open Sans"/>
            </a:endParaRPr>
          </a:p>
        </p:txBody>
      </p:sp>
      <p:pic>
        <p:nvPicPr>
          <p:cNvPr id="18" name="Picture 17"/>
          <p:cNvPicPr/>
          <p:nvPr/>
        </p:nvPicPr>
        <p:blipFill>
          <a:blip r:embed="rId1"/>
          <a:stretch>
            <a:fillRect/>
          </a:stretch>
        </p:blipFill>
        <p:spPr>
          <a:xfrm>
            <a:off x="313803" y="1714500"/>
            <a:ext cx="9211197" cy="5257800"/>
          </a:xfrm>
          <a:prstGeom prst="rect">
            <a:avLst/>
          </a:prstGeom>
          <a:noFill/>
          <a:ln>
            <a:noFill/>
          </a:ln>
        </p:spPr>
      </p:pic>
      <p:pic>
        <p:nvPicPr>
          <p:cNvPr id="19" name="Picture 18"/>
          <p:cNvPicPr/>
          <p:nvPr/>
        </p:nvPicPr>
        <p:blipFill>
          <a:blip r:embed="rId2"/>
          <a:stretch>
            <a:fillRect/>
          </a:stretch>
        </p:blipFill>
        <p:spPr>
          <a:xfrm>
            <a:off x="10156706" y="647377"/>
            <a:ext cx="7293094" cy="3948113"/>
          </a:xfrm>
          <a:prstGeom prst="rect">
            <a:avLst/>
          </a:prstGeom>
          <a:noFill/>
          <a:ln>
            <a:noFill/>
          </a:ln>
        </p:spPr>
      </p:pic>
      <p:pic>
        <p:nvPicPr>
          <p:cNvPr id="22" name="Picture 21"/>
          <p:cNvPicPr/>
          <p:nvPr/>
        </p:nvPicPr>
        <p:blipFill>
          <a:blip r:embed="rId3"/>
          <a:stretch>
            <a:fillRect/>
          </a:stretch>
        </p:blipFill>
        <p:spPr>
          <a:xfrm>
            <a:off x="10232906" y="5593685"/>
            <a:ext cx="7293094" cy="3200400"/>
          </a:xfrm>
          <a:prstGeom prst="rect">
            <a:avLst/>
          </a:prstGeom>
          <a:noFill/>
          <a:ln>
            <a:noFill/>
          </a:ln>
        </p:spPr>
      </p:pic>
      <p:sp>
        <p:nvSpPr>
          <p:cNvPr id="23" name="Rectangle 22"/>
          <p:cNvSpPr/>
          <p:nvPr/>
        </p:nvSpPr>
        <p:spPr>
          <a:xfrm>
            <a:off x="12656154" y="4609527"/>
            <a:ext cx="2258952"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OR OPERATOR</a:t>
            </a:r>
            <a:endParaRPr lang="en-US" altLang="zh-CN" sz="2400" b="1" dirty="0">
              <a:solidFill>
                <a:schemeClr val="bg1"/>
              </a:solidFill>
              <a:latin typeface="Yu Gothic UI" panose="020B0500000000000000" pitchFamily="34" charset="-128"/>
              <a:ea typeface="Open Sans"/>
              <a:cs typeface="Open Sans"/>
            </a:endParaRPr>
          </a:p>
        </p:txBody>
      </p:sp>
      <p:sp>
        <p:nvSpPr>
          <p:cNvPr id="24" name="Rectangle 23"/>
          <p:cNvSpPr/>
          <p:nvPr/>
        </p:nvSpPr>
        <p:spPr>
          <a:xfrm>
            <a:off x="12754166" y="8800101"/>
            <a:ext cx="2472152"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NOT OPERATOR</a:t>
            </a:r>
            <a:endParaRPr lang="en-US" altLang="zh-CN" sz="2400" b="1" dirty="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228600" y="-1562100"/>
            <a:ext cx="8924523"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RANGE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2"/>
          <p:cNvSpPr/>
          <p:nvPr/>
        </p:nvSpPr>
        <p:spPr>
          <a:xfrm>
            <a:off x="2978500" y="7193885"/>
            <a:ext cx="3198311"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BETWEEN OPERATOR</a:t>
            </a:r>
            <a:endParaRPr lang="en-US" altLang="zh-CN" sz="2400" b="1" dirty="0">
              <a:solidFill>
                <a:schemeClr val="bg1"/>
              </a:solidFill>
              <a:latin typeface="Yu Gothic UI" panose="020B0500000000000000" pitchFamily="34" charset="-128"/>
              <a:ea typeface="Open Sans"/>
              <a:cs typeface="Open Sans"/>
            </a:endParaRPr>
          </a:p>
        </p:txBody>
      </p:sp>
      <p:sp>
        <p:nvSpPr>
          <p:cNvPr id="24" name="Rectangle 23"/>
          <p:cNvSpPr/>
          <p:nvPr/>
        </p:nvSpPr>
        <p:spPr>
          <a:xfrm>
            <a:off x="12313200" y="7193885"/>
            <a:ext cx="2356735"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NOT BETWEEN </a:t>
            </a:r>
            <a:endParaRPr lang="en-US" altLang="zh-CN" sz="2400" b="1" dirty="0">
              <a:solidFill>
                <a:schemeClr val="bg1"/>
              </a:solidFill>
              <a:latin typeface="Yu Gothic UI" panose="020B0500000000000000" pitchFamily="34" charset="-128"/>
              <a:ea typeface="Open Sans"/>
              <a:cs typeface="Open Sans"/>
            </a:endParaRPr>
          </a:p>
        </p:txBody>
      </p:sp>
      <p:pic>
        <p:nvPicPr>
          <p:cNvPr id="20" name="Picture 19"/>
          <p:cNvPicPr/>
          <p:nvPr/>
        </p:nvPicPr>
        <p:blipFill>
          <a:blip r:embed="rId1"/>
          <a:stretch>
            <a:fillRect/>
          </a:stretch>
        </p:blipFill>
        <p:spPr>
          <a:xfrm>
            <a:off x="289023" y="2268927"/>
            <a:ext cx="8577263" cy="4800600"/>
          </a:xfrm>
          <a:prstGeom prst="rect">
            <a:avLst/>
          </a:prstGeom>
          <a:noFill/>
          <a:ln>
            <a:noFill/>
          </a:ln>
        </p:spPr>
      </p:pic>
      <p:pic>
        <p:nvPicPr>
          <p:cNvPr id="21" name="Picture 20"/>
          <p:cNvPicPr/>
          <p:nvPr/>
        </p:nvPicPr>
        <p:blipFill>
          <a:blip r:embed="rId2"/>
          <a:stretch>
            <a:fillRect/>
          </a:stretch>
        </p:blipFill>
        <p:spPr>
          <a:xfrm>
            <a:off x="9143999" y="2268927"/>
            <a:ext cx="8695141" cy="48006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228600" y="-1562100"/>
            <a:ext cx="8924523"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IN (LIST)</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2"/>
          <p:cNvSpPr/>
          <p:nvPr/>
        </p:nvSpPr>
        <p:spPr>
          <a:xfrm>
            <a:off x="4322617" y="7193885"/>
            <a:ext cx="510076"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IN</a:t>
            </a:r>
            <a:endParaRPr lang="en-US" altLang="zh-CN" sz="2400" b="1" dirty="0" smtClean="0">
              <a:solidFill>
                <a:schemeClr val="bg1"/>
              </a:solidFill>
              <a:latin typeface="Yu Gothic UI" panose="020B0500000000000000" pitchFamily="34" charset="-128"/>
              <a:ea typeface="Open Sans"/>
              <a:cs typeface="Open Sans"/>
            </a:endParaRPr>
          </a:p>
        </p:txBody>
      </p:sp>
      <p:sp>
        <p:nvSpPr>
          <p:cNvPr id="24" name="Rectangle 23"/>
          <p:cNvSpPr/>
          <p:nvPr/>
        </p:nvSpPr>
        <p:spPr>
          <a:xfrm>
            <a:off x="12875054" y="7193885"/>
            <a:ext cx="1233030"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NOT IN</a:t>
            </a:r>
            <a:endParaRPr lang="en-US" altLang="zh-CN" sz="2400" b="1" dirty="0">
              <a:solidFill>
                <a:schemeClr val="bg1"/>
              </a:solidFill>
              <a:latin typeface="Yu Gothic UI" panose="020B0500000000000000" pitchFamily="34" charset="-128"/>
              <a:ea typeface="Open Sans"/>
              <a:cs typeface="Open Sans"/>
            </a:endParaRPr>
          </a:p>
        </p:txBody>
      </p:sp>
      <p:pic>
        <p:nvPicPr>
          <p:cNvPr id="18" name="Picture 17"/>
          <p:cNvPicPr/>
          <p:nvPr/>
        </p:nvPicPr>
        <p:blipFill rotWithShape="1">
          <a:blip r:embed="rId1"/>
          <a:srcRect t="8704" r="11966"/>
          <a:stretch>
            <a:fillRect/>
          </a:stretch>
        </p:blipFill>
        <p:spPr>
          <a:xfrm>
            <a:off x="304800" y="2095500"/>
            <a:ext cx="7848600" cy="4724400"/>
          </a:xfrm>
          <a:prstGeom prst="rect">
            <a:avLst/>
          </a:prstGeom>
          <a:noFill/>
          <a:ln>
            <a:noFill/>
          </a:ln>
        </p:spPr>
      </p:pic>
      <p:pic>
        <p:nvPicPr>
          <p:cNvPr id="19" name="Picture 18"/>
          <p:cNvPicPr/>
          <p:nvPr/>
        </p:nvPicPr>
        <p:blipFill rotWithShape="1">
          <a:blip r:embed="rId2"/>
          <a:srcRect t="8739"/>
          <a:stretch>
            <a:fillRect/>
          </a:stretch>
        </p:blipFill>
        <p:spPr>
          <a:xfrm>
            <a:off x="8839200" y="2095500"/>
            <a:ext cx="8001000" cy="47244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228599" y="-1562100"/>
            <a:ext cx="6096000"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3510614"/>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OPERATORS- LIKE</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2"/>
          <p:cNvSpPr/>
          <p:nvPr/>
        </p:nvSpPr>
        <p:spPr>
          <a:xfrm>
            <a:off x="2048597" y="8360583"/>
            <a:ext cx="2608406" cy="461665"/>
          </a:xfrm>
          <a:prstGeom prst="rect">
            <a:avLst/>
          </a:prstGeom>
        </p:spPr>
        <p:txBody>
          <a:bodyPr wrap="none">
            <a:spAutoFit/>
          </a:bodyPr>
          <a:lstStyle/>
          <a:p>
            <a:pPr algn="just"/>
            <a:r>
              <a:rPr lang="en-US" altLang="zh-CN" sz="2400" b="1" dirty="0" smtClean="0">
                <a:solidFill>
                  <a:schemeClr val="bg1"/>
                </a:solidFill>
                <a:latin typeface="Yu Gothic UI" panose="020B0500000000000000" pitchFamily="34" charset="-128"/>
                <a:ea typeface="Open Sans"/>
                <a:cs typeface="Open Sans"/>
              </a:rPr>
              <a:t>VARIANTS TABLE</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0" name="Picture 19"/>
          <p:cNvPicPr/>
          <p:nvPr/>
        </p:nvPicPr>
        <p:blipFill>
          <a:blip r:embed="rId1"/>
          <a:srcRect r="12417" b="5261"/>
          <a:stretch>
            <a:fillRect/>
          </a:stretch>
        </p:blipFill>
        <p:spPr>
          <a:xfrm>
            <a:off x="609600" y="2779654"/>
            <a:ext cx="5486400" cy="5410200"/>
          </a:xfrm>
          <a:prstGeom prst="rect">
            <a:avLst/>
          </a:prstGeom>
          <a:noFill/>
          <a:ln>
            <a:noFill/>
          </a:ln>
        </p:spPr>
      </p:pic>
      <p:pic>
        <p:nvPicPr>
          <p:cNvPr id="21" name="Picture 20"/>
          <p:cNvPicPr/>
          <p:nvPr/>
        </p:nvPicPr>
        <p:blipFill>
          <a:blip r:embed="rId2"/>
          <a:stretch>
            <a:fillRect/>
          </a:stretch>
        </p:blipFill>
        <p:spPr>
          <a:xfrm>
            <a:off x="7162800" y="285294"/>
            <a:ext cx="9677400" cy="2800805"/>
          </a:xfrm>
          <a:prstGeom prst="rect">
            <a:avLst/>
          </a:prstGeom>
          <a:noFill/>
          <a:ln>
            <a:noFill/>
          </a:ln>
        </p:spPr>
      </p:pic>
      <p:pic>
        <p:nvPicPr>
          <p:cNvPr id="22" name="Picture 21"/>
          <p:cNvPicPr/>
          <p:nvPr/>
        </p:nvPicPr>
        <p:blipFill>
          <a:blip r:embed="rId3"/>
          <a:srcRect b="11695"/>
          <a:stretch>
            <a:fillRect/>
          </a:stretch>
        </p:blipFill>
        <p:spPr>
          <a:xfrm>
            <a:off x="7162800" y="3390900"/>
            <a:ext cx="9677400" cy="2514600"/>
          </a:xfrm>
          <a:prstGeom prst="rect">
            <a:avLst/>
          </a:prstGeom>
          <a:noFill/>
          <a:ln>
            <a:noFill/>
          </a:ln>
        </p:spPr>
      </p:pic>
      <p:pic>
        <p:nvPicPr>
          <p:cNvPr id="23" name="Picture 22"/>
          <p:cNvPicPr/>
          <p:nvPr/>
        </p:nvPicPr>
        <p:blipFill>
          <a:blip r:embed="rId4"/>
          <a:stretch>
            <a:fillRect/>
          </a:stretch>
        </p:blipFill>
        <p:spPr>
          <a:xfrm>
            <a:off x="7174832" y="6175222"/>
            <a:ext cx="9665368" cy="3083077"/>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29539"/>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BUILT IN FUNCTIONS</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38300"/>
            <a:ext cx="5672332" cy="2681808"/>
            <a:chOff x="-303064" y="-2079224"/>
            <a:chExt cx="9462395" cy="3814772"/>
          </a:xfrm>
        </p:grpSpPr>
        <p:grpSp>
          <p:nvGrpSpPr>
            <p:cNvPr id="15" name="Group 15"/>
            <p:cNvGrpSpPr/>
            <p:nvPr/>
          </p:nvGrpSpPr>
          <p:grpSpPr>
            <a:xfrm>
              <a:off x="167731" y="115211"/>
              <a:ext cx="8991600" cy="1620337"/>
              <a:chOff x="0" y="-38100"/>
              <a:chExt cx="1734695" cy="819970"/>
            </a:xfrm>
          </p:grpSpPr>
          <p:sp>
            <p:nvSpPr>
              <p:cNvPr id="16" name="Freeform 16"/>
              <p:cNvSpPr/>
              <p:nvPr/>
            </p:nvSpPr>
            <p:spPr>
              <a:xfrm>
                <a:off x="38255" y="-1894"/>
                <a:ext cx="1342321"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344494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STRING FUNCTION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336885" y="6807097"/>
            <a:ext cx="17754759" cy="1569660"/>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String functions in SQL are used to manipulate or query string values (text data) in various ways, such as extracting substrings, changing case, replacing text, and more. </a:t>
            </a:r>
            <a:endParaRPr lang="en-US" altLang="zh-CN" sz="2400" b="1" dirty="0" smtClean="0">
              <a:solidFill>
                <a:schemeClr val="bg1"/>
              </a:solidFill>
              <a:latin typeface="Yu Gothic UI" panose="020B0500000000000000" pitchFamily="34" charset="-128"/>
              <a:ea typeface="Open Sans"/>
              <a:cs typeface="Open Sans"/>
            </a:endParaRPr>
          </a:p>
          <a:p>
            <a:pPr algn="just"/>
            <a:endParaRPr lang="en-US" altLang="zh-CN" sz="2400" b="1" dirty="0" smtClean="0">
              <a:solidFill>
                <a:schemeClr val="bg1"/>
              </a:solidFill>
              <a:latin typeface="Yu Gothic UI" panose="020B0500000000000000" pitchFamily="34" charset="-128"/>
              <a:ea typeface="Open Sans"/>
              <a:cs typeface="Open Sans"/>
            </a:endParaRPr>
          </a:p>
          <a:p>
            <a:pPr algn="just"/>
            <a:r>
              <a:rPr lang="en-US" altLang="zh-CN" sz="2400" b="1" dirty="0" smtClean="0">
                <a:solidFill>
                  <a:schemeClr val="bg1"/>
                </a:solidFill>
                <a:latin typeface="Yu Gothic UI" panose="020B0500000000000000" pitchFamily="34" charset="-128"/>
                <a:ea typeface="Open Sans"/>
                <a:cs typeface="Open Sans"/>
              </a:rPr>
              <a:t>Types:  </a:t>
            </a:r>
            <a:r>
              <a:rPr lang="en-US" altLang="zh-CN" sz="2400" b="1" dirty="0" err="1" smtClean="0">
                <a:solidFill>
                  <a:schemeClr val="bg1"/>
                </a:solidFill>
                <a:latin typeface="Yu Gothic UI" panose="020B0500000000000000" pitchFamily="34" charset="-128"/>
                <a:ea typeface="Open Sans"/>
                <a:cs typeface="Open Sans"/>
              </a:rPr>
              <a:t>concat</a:t>
            </a:r>
            <a:r>
              <a:rPr lang="en-US" altLang="zh-CN" sz="2400" b="1" dirty="0" smtClean="0">
                <a:solidFill>
                  <a:schemeClr val="bg1"/>
                </a:solidFill>
                <a:latin typeface="Yu Gothic UI" panose="020B0500000000000000" pitchFamily="34" charset="-128"/>
                <a:ea typeface="Open Sans"/>
                <a:cs typeface="Open Sans"/>
              </a:rPr>
              <a:t>(), lower(), upper(), trim(),  replace(), </a:t>
            </a:r>
            <a:r>
              <a:rPr lang="en-US" altLang="zh-CN" sz="2400" b="1" dirty="0" err="1" smtClean="0">
                <a:solidFill>
                  <a:schemeClr val="bg1"/>
                </a:solidFill>
                <a:latin typeface="Yu Gothic UI" panose="020B0500000000000000" pitchFamily="34" charset="-128"/>
                <a:ea typeface="Open Sans"/>
                <a:cs typeface="Open Sans"/>
              </a:rPr>
              <a:t>len</a:t>
            </a:r>
            <a:r>
              <a:rPr lang="en-US" altLang="zh-CN" sz="2400" b="1" dirty="0" smtClean="0">
                <a:solidFill>
                  <a:schemeClr val="bg1"/>
                </a:solidFill>
                <a:latin typeface="Yu Gothic UI" panose="020B0500000000000000" pitchFamily="34" charset="-128"/>
                <a:ea typeface="Open Sans"/>
                <a:cs typeface="Open Sans"/>
              </a:rPr>
              <a:t>(),  substring(string, start, end) , etc.</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0" name="Picture 19"/>
          <p:cNvPicPr/>
          <p:nvPr/>
        </p:nvPicPr>
        <p:blipFill>
          <a:blip r:embed="rId1"/>
          <a:stretch>
            <a:fillRect/>
          </a:stretch>
        </p:blipFill>
        <p:spPr>
          <a:xfrm>
            <a:off x="838200" y="1485900"/>
            <a:ext cx="15087600" cy="48768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a:off x="2590800" y="0"/>
            <a:ext cx="4574667" cy="5143500"/>
            <a:chOff x="0" y="0"/>
            <a:chExt cx="1204851" cy="1354667"/>
          </a:xfrm>
        </p:grpSpPr>
        <p:sp>
          <p:nvSpPr>
            <p:cNvPr id="21" name="Freeform 21"/>
            <p:cNvSpPr/>
            <p:nvPr/>
          </p:nvSpPr>
          <p:spPr>
            <a:xfrm>
              <a:off x="0" y="0"/>
              <a:ext cx="1204851" cy="1354667"/>
            </a:xfrm>
            <a:custGeom>
              <a:avLst/>
              <a:gdLst/>
              <a:ahLst/>
              <a:cxnLst/>
              <a:rect l="l" t="t" r="r" b="b"/>
              <a:pathLst>
                <a:path w="1204851" h="1354667">
                  <a:moveTo>
                    <a:pt x="0" y="0"/>
                  </a:moveTo>
                  <a:lnTo>
                    <a:pt x="1204851" y="0"/>
                  </a:lnTo>
                  <a:lnTo>
                    <a:pt x="1204851" y="1354667"/>
                  </a:lnTo>
                  <a:lnTo>
                    <a:pt x="0" y="1354667"/>
                  </a:lnTo>
                  <a:close/>
                </a:path>
              </a:pathLst>
            </a:custGeom>
            <a:gradFill rotWithShape="1">
              <a:gsLst>
                <a:gs pos="0">
                  <a:srgbClr val="00B9C1">
                    <a:alpha val="100000"/>
                  </a:srgbClr>
                </a:gs>
                <a:gs pos="100000">
                  <a:srgbClr val="2364BB">
                    <a:alpha val="100000"/>
                  </a:srgbClr>
                </a:gs>
              </a:gsLst>
              <a:lin ang="2700000"/>
            </a:gradFill>
          </p:spPr>
        </p:sp>
        <p:sp>
          <p:nvSpPr>
            <p:cNvPr id="22" name="TextBox 22"/>
            <p:cNvSpPr txBox="1"/>
            <p:nvPr/>
          </p:nvSpPr>
          <p:spPr>
            <a:xfrm>
              <a:off x="0" y="-38100"/>
              <a:ext cx="1204851" cy="1392767"/>
            </a:xfrm>
            <a:prstGeom prst="rect">
              <a:avLst/>
            </a:prstGeom>
          </p:spPr>
          <p:txBody>
            <a:bodyPr lIns="50800" tIns="50800" rIns="50800" bIns="50800" rtlCol="0" anchor="ctr"/>
            <a:lstStyle/>
            <a:p>
              <a:pPr algn="ctr">
                <a:lnSpc>
                  <a:spcPts val="2660"/>
                </a:lnSpc>
              </a:pPr>
            </a:p>
          </p:txBody>
        </p:sp>
      </p:grpSp>
      <p:sp>
        <p:nvSpPr>
          <p:cNvPr id="23" name="Freeform 23"/>
          <p:cNvSpPr/>
          <p:nvPr/>
        </p:nvSpPr>
        <p:spPr>
          <a:xfrm>
            <a:off x="228600" y="1270142"/>
            <a:ext cx="6324600" cy="7302358"/>
          </a:xfrm>
          <a:custGeom>
            <a:avLst/>
            <a:gdLst/>
            <a:ahLst/>
            <a:cxnLst/>
            <a:rect l="l" t="t" r="r" b="b"/>
            <a:pathLst>
              <a:path w="7687818" h="8229600">
                <a:moveTo>
                  <a:pt x="0" y="0"/>
                </a:moveTo>
                <a:lnTo>
                  <a:pt x="7687818" y="0"/>
                </a:lnTo>
                <a:lnTo>
                  <a:pt x="7687818" y="8229600"/>
                </a:lnTo>
                <a:lnTo>
                  <a:pt x="0" y="8229600"/>
                </a:lnTo>
                <a:lnTo>
                  <a:pt x="0" y="0"/>
                </a:lnTo>
                <a:close/>
              </a:path>
            </a:pathLst>
          </a:custGeom>
          <a:blipFill>
            <a:blip r:embed="rId1"/>
            <a:stretch>
              <a:fillRect/>
            </a:stretch>
          </a:blipFill>
        </p:spPr>
      </p:sp>
      <p:sp>
        <p:nvSpPr>
          <p:cNvPr id="24" name="TextBox 24"/>
          <p:cNvSpPr txBox="1"/>
          <p:nvPr/>
        </p:nvSpPr>
        <p:spPr>
          <a:xfrm>
            <a:off x="6285154" y="607759"/>
            <a:ext cx="4740766" cy="897682"/>
          </a:xfrm>
          <a:prstGeom prst="rect">
            <a:avLst/>
          </a:prstGeom>
        </p:spPr>
        <p:txBody>
          <a:bodyPr lIns="0" tIns="0" rIns="0" bIns="0" rtlCol="0" anchor="t">
            <a:spAutoFit/>
          </a:bodyPr>
          <a:lstStyle/>
          <a:p>
            <a:pPr algn="l">
              <a:lnSpc>
                <a:spcPts val="7000"/>
              </a:lnSpc>
              <a:spcBef>
                <a:spcPct val="0"/>
              </a:spcBef>
            </a:pPr>
            <a:r>
              <a:rPr lang="en-US" sz="6600" dirty="0" smtClean="0">
                <a:solidFill>
                  <a:srgbClr val="FFFFFF"/>
                </a:solidFill>
                <a:latin typeface="League Spartan" panose="00000800000000000000"/>
                <a:ea typeface="League Spartan" panose="00000800000000000000"/>
                <a:cs typeface="League Spartan" panose="00000800000000000000"/>
                <a:sym typeface="League Spartan" panose="00000800000000000000"/>
              </a:rPr>
              <a:t>OBJECTIVE</a:t>
            </a:r>
            <a:endParaRPr lang="en-US" sz="6600" dirty="0">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grpSp>
        <p:nvGrpSpPr>
          <p:cNvPr id="26" name="Group 26"/>
          <p:cNvGrpSpPr/>
          <p:nvPr/>
        </p:nvGrpSpPr>
        <p:grpSpPr>
          <a:xfrm>
            <a:off x="7707572" y="2774045"/>
            <a:ext cx="1504779" cy="1529015"/>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7AFE3"/>
            </a:soli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9" name="TextBox 29"/>
          <p:cNvSpPr txBox="1"/>
          <p:nvPr/>
        </p:nvSpPr>
        <p:spPr>
          <a:xfrm>
            <a:off x="7966294" y="3583529"/>
            <a:ext cx="844191" cy="218008"/>
          </a:xfrm>
          <a:prstGeom prst="rect">
            <a:avLst/>
          </a:prstGeom>
        </p:spPr>
        <p:txBody>
          <a:bodyPr wrap="square" lIns="0" tIns="0" rIns="0" bIns="0" rtlCol="0" anchor="t">
            <a:spAutoFit/>
          </a:bodyPr>
          <a:lstStyle/>
          <a:p>
            <a:pPr algn="ctr">
              <a:lnSpc>
                <a:spcPts val="1680"/>
              </a:lnSpc>
              <a:spcBef>
                <a:spcPct val="0"/>
              </a:spcBef>
            </a:pPr>
            <a:r>
              <a:rPr lang="en-US" sz="4800" b="1" dirty="0">
                <a:solidFill>
                  <a:srgbClr val="FFFFFF"/>
                </a:solidFill>
                <a:latin typeface="Open Sans Bold"/>
                <a:ea typeface="Open Sans Bold"/>
                <a:cs typeface="Open Sans Bold"/>
                <a:sym typeface="Open Sans Bold"/>
              </a:rPr>
              <a:t>01</a:t>
            </a:r>
            <a:endParaRPr lang="en-US" sz="4800" b="1" dirty="0">
              <a:solidFill>
                <a:srgbClr val="FFFFFF"/>
              </a:solidFill>
              <a:latin typeface="Open Sans Bold"/>
              <a:ea typeface="Open Sans Bold"/>
              <a:cs typeface="Open Sans Bold"/>
              <a:sym typeface="Open Sans Bold"/>
            </a:endParaRPr>
          </a:p>
        </p:txBody>
      </p:sp>
      <p:grpSp>
        <p:nvGrpSpPr>
          <p:cNvPr id="50" name="Group 49"/>
          <p:cNvGrpSpPr/>
          <p:nvPr/>
        </p:nvGrpSpPr>
        <p:grpSpPr>
          <a:xfrm>
            <a:off x="7707572" y="6147091"/>
            <a:ext cx="1504779" cy="1503792"/>
            <a:chOff x="7780723" y="5214751"/>
            <a:chExt cx="1675414" cy="1503792"/>
          </a:xfrm>
        </p:grpSpPr>
        <p:grpSp>
          <p:nvGrpSpPr>
            <p:cNvPr id="31" name="Group 31"/>
            <p:cNvGrpSpPr/>
            <p:nvPr/>
          </p:nvGrpSpPr>
          <p:grpSpPr>
            <a:xfrm>
              <a:off x="7780723" y="5214751"/>
              <a:ext cx="1675414" cy="1503792"/>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77AFE3"/>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4" name="TextBox 34"/>
            <p:cNvSpPr txBox="1"/>
            <p:nvPr/>
          </p:nvSpPr>
          <p:spPr>
            <a:xfrm>
              <a:off x="8213600" y="5994554"/>
              <a:ext cx="851151" cy="218008"/>
            </a:xfrm>
            <a:prstGeom prst="rect">
              <a:avLst/>
            </a:prstGeom>
          </p:spPr>
          <p:txBody>
            <a:bodyPr wrap="square" lIns="0" tIns="0" rIns="0" bIns="0" rtlCol="0" anchor="t">
              <a:spAutoFit/>
            </a:bodyPr>
            <a:lstStyle/>
            <a:p>
              <a:pPr algn="ctr">
                <a:lnSpc>
                  <a:spcPts val="1680"/>
                </a:lnSpc>
                <a:spcBef>
                  <a:spcPct val="0"/>
                </a:spcBef>
              </a:pPr>
              <a:r>
                <a:rPr lang="en-US" sz="4000" b="1" dirty="0">
                  <a:solidFill>
                    <a:srgbClr val="FFFFFF"/>
                  </a:solidFill>
                  <a:latin typeface="Open Sans Bold"/>
                  <a:ea typeface="Open Sans Bold"/>
                  <a:cs typeface="Open Sans Bold"/>
                  <a:sym typeface="Open Sans Bold"/>
                </a:rPr>
                <a:t>02</a:t>
              </a:r>
              <a:endParaRPr lang="en-US" sz="4000" b="1" dirty="0">
                <a:solidFill>
                  <a:srgbClr val="FFFFFF"/>
                </a:solidFill>
                <a:latin typeface="Open Sans Bold"/>
                <a:ea typeface="Open Sans Bold"/>
                <a:cs typeface="Open Sans Bold"/>
                <a:sym typeface="Open Sans Bold"/>
              </a:endParaRPr>
            </a:p>
          </p:txBody>
        </p:sp>
      </p:grpSp>
      <p:sp>
        <p:nvSpPr>
          <p:cNvPr id="42" name="Rectangle 41"/>
          <p:cNvSpPr/>
          <p:nvPr/>
        </p:nvSpPr>
        <p:spPr>
          <a:xfrm>
            <a:off x="9527667" y="2774045"/>
            <a:ext cx="7492126" cy="2862322"/>
          </a:xfrm>
          <a:prstGeom prst="rect">
            <a:avLst/>
          </a:prstGeom>
          <a:solidFill>
            <a:schemeClr val="bg1"/>
          </a:solidFill>
        </p:spPr>
        <p:txBody>
          <a:bodyPr wrap="square">
            <a:spAutoFit/>
          </a:bodyPr>
          <a:lstStyle/>
          <a:p>
            <a:pPr lvl="0"/>
            <a:r>
              <a:rPr lang="en-US" sz="3600" dirty="0">
                <a:solidFill>
                  <a:srgbClr val="0070C0"/>
                </a:solidFill>
                <a:latin typeface="Yu Gothic UI" panose="020B0500000000000000" pitchFamily="34" charset="-128"/>
                <a:ea typeface="Open Sans"/>
                <a:cs typeface="Open Sans"/>
              </a:rPr>
              <a:t>The aim of this project is to create a system that allows users to check the availability of smartphones in various variants across different stores</a:t>
            </a:r>
            <a:r>
              <a:rPr lang="en-US" sz="1200" dirty="0">
                <a:latin typeface="Yu Gothic UI" panose="020B0500000000000000" pitchFamily="34" charset="-128"/>
              </a:rPr>
              <a:t>. </a:t>
            </a:r>
            <a:endParaRPr lang="en-US" sz="1200" dirty="0">
              <a:latin typeface="Yu Gothic UI" panose="020B0500000000000000" pitchFamily="34" charset="-128"/>
            </a:endParaRPr>
          </a:p>
        </p:txBody>
      </p:sp>
      <p:grpSp>
        <p:nvGrpSpPr>
          <p:cNvPr id="45" name="Group 44"/>
          <p:cNvGrpSpPr/>
          <p:nvPr/>
        </p:nvGrpSpPr>
        <p:grpSpPr>
          <a:xfrm>
            <a:off x="9527667" y="6086137"/>
            <a:ext cx="7530805" cy="2274446"/>
            <a:chOff x="7940615" y="1901972"/>
            <a:chExt cx="10668641" cy="5075388"/>
          </a:xfrm>
        </p:grpSpPr>
        <p:grpSp>
          <p:nvGrpSpPr>
            <p:cNvPr id="46" name="Group 20"/>
            <p:cNvGrpSpPr/>
            <p:nvPr/>
          </p:nvGrpSpPr>
          <p:grpSpPr>
            <a:xfrm>
              <a:off x="7940615" y="1901972"/>
              <a:ext cx="10668641" cy="5075388"/>
              <a:chOff x="-93359" y="-38100"/>
              <a:chExt cx="1336473" cy="2024465"/>
            </a:xfrm>
          </p:grpSpPr>
          <p:sp>
            <p:nvSpPr>
              <p:cNvPr id="48" name="Freeform 21"/>
              <p:cNvSpPr/>
              <p:nvPr/>
            </p:nvSpPr>
            <p:spPr>
              <a:xfrm>
                <a:off x="-93359" y="0"/>
                <a:ext cx="1336473" cy="1986365"/>
              </a:xfrm>
              <a:custGeom>
                <a:avLst/>
                <a:gdLst/>
                <a:ahLst/>
                <a:cxnLst/>
                <a:rect l="l" t="t" r="r" b="b"/>
                <a:pathLst>
                  <a:path w="1204851" h="1354667">
                    <a:moveTo>
                      <a:pt x="0" y="0"/>
                    </a:moveTo>
                    <a:lnTo>
                      <a:pt x="1204851" y="0"/>
                    </a:lnTo>
                    <a:lnTo>
                      <a:pt x="1204851" y="1354667"/>
                    </a:lnTo>
                    <a:lnTo>
                      <a:pt x="0" y="1354667"/>
                    </a:lnTo>
                    <a:close/>
                  </a:path>
                </a:pathLst>
              </a:custGeom>
              <a:solidFill>
                <a:schemeClr val="bg1"/>
              </a:solidFill>
            </p:spPr>
          </p:sp>
          <p:sp>
            <p:nvSpPr>
              <p:cNvPr id="49" name="TextBox 22"/>
              <p:cNvSpPr txBox="1"/>
              <p:nvPr/>
            </p:nvSpPr>
            <p:spPr>
              <a:xfrm>
                <a:off x="0" y="-38100"/>
                <a:ext cx="1204851" cy="1392767"/>
              </a:xfrm>
              <a:prstGeom prst="rect">
                <a:avLst/>
              </a:prstGeom>
            </p:spPr>
            <p:txBody>
              <a:bodyPr lIns="50800" tIns="50800" rIns="50800" bIns="50800" rtlCol="0" anchor="ctr"/>
              <a:lstStyle/>
              <a:p>
                <a:pPr algn="ctr">
                  <a:lnSpc>
                    <a:spcPts val="2660"/>
                  </a:lnSpc>
                </a:pPr>
                <a:endParaRPr sz="2000"/>
              </a:p>
            </p:txBody>
          </p:sp>
        </p:grpSp>
        <p:sp>
          <p:nvSpPr>
            <p:cNvPr id="47" name="Rectangle 46"/>
            <p:cNvSpPr/>
            <p:nvPr/>
          </p:nvSpPr>
          <p:spPr>
            <a:xfrm>
              <a:off x="8121768" y="2207712"/>
              <a:ext cx="10487488" cy="3914749"/>
            </a:xfrm>
            <a:prstGeom prst="rect">
              <a:avLst/>
            </a:prstGeom>
          </p:spPr>
          <p:txBody>
            <a:bodyPr wrap="square">
              <a:spAutoFit/>
            </a:bodyPr>
            <a:lstStyle/>
            <a:p>
              <a:pPr lvl="0"/>
              <a:r>
                <a:rPr lang="en-US" sz="3600" dirty="0">
                  <a:solidFill>
                    <a:srgbClr val="0070C0"/>
                  </a:solidFill>
                  <a:latin typeface="Yu Gothic UI" panose="020B0500000000000000" pitchFamily="34" charset="-128"/>
                  <a:ea typeface="Open Sans"/>
                  <a:cs typeface="Open Sans"/>
                </a:rPr>
                <a:t>The system will also enable users to like their preferred variants and keep track of their preferences</a:t>
              </a:r>
              <a:r>
                <a:rPr lang="en-US" sz="3600" dirty="0">
                  <a:solidFill>
                    <a:srgbClr val="0070C0"/>
                  </a:solidFill>
                  <a:latin typeface="Agency FB" panose="020B0503020202020204" pitchFamily="34" charset="0"/>
                  <a:ea typeface="Open Sans"/>
                  <a:cs typeface="Open Sans"/>
                </a:rPr>
                <a:t>. </a:t>
              </a:r>
              <a:endParaRPr lang="en-US" sz="3600" dirty="0">
                <a:solidFill>
                  <a:srgbClr val="0070C0"/>
                </a:solidFill>
                <a:latin typeface="Agency FB" panose="020B0503020202020204" pitchFamily="34" charset="0"/>
                <a:ea typeface="Open Sans"/>
                <a:cs typeface="Open Sans"/>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38300"/>
            <a:ext cx="5672332" cy="3064942"/>
            <a:chOff x="-303064" y="-2079224"/>
            <a:chExt cx="9462395" cy="4359766"/>
          </a:xfrm>
        </p:grpSpPr>
        <p:grpSp>
          <p:nvGrpSpPr>
            <p:cNvPr id="15" name="Group 15"/>
            <p:cNvGrpSpPr/>
            <p:nvPr/>
          </p:nvGrpSpPr>
          <p:grpSpPr>
            <a:xfrm>
              <a:off x="167731" y="115211"/>
              <a:ext cx="8991600" cy="1620337"/>
              <a:chOff x="0" y="-38100"/>
              <a:chExt cx="1734695" cy="819970"/>
            </a:xfrm>
          </p:grpSpPr>
          <p:sp>
            <p:nvSpPr>
              <p:cNvPr id="16" name="Freeform 16"/>
              <p:cNvSpPr/>
              <p:nvPr/>
            </p:nvSpPr>
            <p:spPr>
              <a:xfrm>
                <a:off x="38255" y="-1894"/>
                <a:ext cx="1342321"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mMATH FUNCTION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324051" y="7024415"/>
            <a:ext cx="17754759" cy="1569660"/>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SQL provides built-in mathematical functions to perform arithmetic and numerical operations on data. These functions are commonly used in SELECT queries to manipulate numeric values</a:t>
            </a:r>
            <a:r>
              <a:rPr lang="en-US" altLang="zh-CN" sz="2400" b="1" dirty="0" smtClean="0">
                <a:solidFill>
                  <a:schemeClr val="bg1"/>
                </a:solidFill>
                <a:latin typeface="Yu Gothic UI" panose="020B0500000000000000" pitchFamily="34" charset="-128"/>
                <a:ea typeface="Open Sans"/>
                <a:cs typeface="Open Sans"/>
              </a:rPr>
              <a:t>.</a:t>
            </a:r>
            <a:endParaRPr lang="en-US" altLang="zh-CN" sz="2400" b="1" dirty="0" smtClean="0">
              <a:solidFill>
                <a:schemeClr val="bg1"/>
              </a:solidFill>
              <a:latin typeface="Yu Gothic UI" panose="020B0500000000000000" pitchFamily="34" charset="-128"/>
              <a:ea typeface="Open Sans"/>
              <a:cs typeface="Open Sans"/>
            </a:endParaRPr>
          </a:p>
          <a:p>
            <a:pPr algn="just"/>
            <a:endParaRPr lang="en-US" altLang="zh-CN" sz="2400" b="1" dirty="0" smtClean="0">
              <a:solidFill>
                <a:schemeClr val="bg1"/>
              </a:solidFill>
              <a:latin typeface="Yu Gothic UI" panose="020B0500000000000000" pitchFamily="34" charset="-128"/>
              <a:ea typeface="Open Sans"/>
              <a:cs typeface="Open Sans"/>
            </a:endParaRPr>
          </a:p>
          <a:p>
            <a:pPr algn="just"/>
            <a:r>
              <a:rPr lang="en-US" altLang="zh-CN" sz="2400" b="1" dirty="0" smtClean="0">
                <a:solidFill>
                  <a:schemeClr val="bg1"/>
                </a:solidFill>
                <a:latin typeface="Yu Gothic UI" panose="020B0500000000000000" pitchFamily="34" charset="-128"/>
                <a:ea typeface="Open Sans"/>
                <a:cs typeface="Open Sans"/>
              </a:rPr>
              <a:t>Types: ABS(), CEIL(), FLOOR(), ROUND(), POWER(), SQRT(),SIN(), …,EXP</a:t>
            </a:r>
            <a:r>
              <a:rPr lang="en-US" altLang="zh-CN" sz="2400" b="1" dirty="0">
                <a:solidFill>
                  <a:schemeClr val="bg1"/>
                </a:solidFill>
                <a:latin typeface="Yu Gothic UI" panose="020B0500000000000000" pitchFamily="34" charset="-128"/>
                <a:ea typeface="Open Sans"/>
                <a:cs typeface="Open Sans"/>
              </a:rPr>
              <a:t>(), </a:t>
            </a:r>
            <a:r>
              <a:rPr lang="en-US" altLang="zh-CN" sz="2400" b="1" dirty="0" smtClean="0">
                <a:solidFill>
                  <a:schemeClr val="bg1"/>
                </a:solidFill>
                <a:latin typeface="Yu Gothic UI" panose="020B0500000000000000" pitchFamily="34" charset="-128"/>
                <a:ea typeface="Open Sans"/>
                <a:cs typeface="Open Sans"/>
              </a:rPr>
              <a:t>LOG(X</a:t>
            </a:r>
            <a:r>
              <a:rPr lang="en-US" altLang="zh-CN" sz="2400" b="1" dirty="0">
                <a:solidFill>
                  <a:schemeClr val="bg1"/>
                </a:solidFill>
                <a:latin typeface="Yu Gothic UI" panose="020B0500000000000000" pitchFamily="34" charset="-128"/>
                <a:ea typeface="Open Sans"/>
                <a:cs typeface="Open Sans"/>
              </a:rPr>
              <a:t>), </a:t>
            </a:r>
            <a:r>
              <a:rPr lang="en-US" altLang="zh-CN" sz="2400" b="1" dirty="0" smtClean="0">
                <a:solidFill>
                  <a:schemeClr val="bg1"/>
                </a:solidFill>
                <a:latin typeface="Yu Gothic UI" panose="020B0500000000000000" pitchFamily="34" charset="-128"/>
                <a:ea typeface="Open Sans"/>
                <a:cs typeface="Open Sans"/>
              </a:rPr>
              <a:t>etc.</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1600200" y="1408862"/>
            <a:ext cx="14770418" cy="5207598"/>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38300"/>
            <a:ext cx="5672332" cy="3064942"/>
            <a:chOff x="-303064" y="-2079224"/>
            <a:chExt cx="9462395" cy="4359766"/>
          </a:xfrm>
        </p:grpSpPr>
        <p:grpSp>
          <p:nvGrpSpPr>
            <p:cNvPr id="15" name="Group 15"/>
            <p:cNvGrpSpPr/>
            <p:nvPr/>
          </p:nvGrpSpPr>
          <p:grpSpPr>
            <a:xfrm>
              <a:off x="167731" y="115211"/>
              <a:ext cx="8991600" cy="1620337"/>
              <a:chOff x="0" y="-38100"/>
              <a:chExt cx="1734695" cy="819970"/>
            </a:xfrm>
          </p:grpSpPr>
          <p:sp>
            <p:nvSpPr>
              <p:cNvPr id="16" name="Freeform 16"/>
              <p:cNvSpPr/>
              <p:nvPr/>
            </p:nvSpPr>
            <p:spPr>
              <a:xfrm>
                <a:off x="38255" y="-1894"/>
                <a:ext cx="1342321"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mDATE FUNCTION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685800" y="1360538"/>
            <a:ext cx="17754759" cy="954107"/>
          </a:xfrm>
          <a:prstGeom prst="rect">
            <a:avLst/>
          </a:prstGeom>
        </p:spPr>
        <p:txBody>
          <a:bodyPr wrap="square">
            <a:spAutoFit/>
          </a:bodyPr>
          <a:lstStyle/>
          <a:p>
            <a:pPr algn="just"/>
            <a:r>
              <a:rPr lang="en-US" altLang="zh-CN" sz="2800" b="1" dirty="0">
                <a:solidFill>
                  <a:schemeClr val="bg1"/>
                </a:solidFill>
                <a:latin typeface="Yu Gothic UI" panose="020B0500000000000000" pitchFamily="34" charset="-128"/>
                <a:ea typeface="Open Sans"/>
                <a:cs typeface="Open Sans"/>
              </a:rPr>
              <a:t>SQL provides date functions to manipulate and format date and time </a:t>
            </a:r>
            <a:r>
              <a:rPr lang="en-US" altLang="zh-CN" sz="2800" b="1" dirty="0" smtClean="0">
                <a:solidFill>
                  <a:schemeClr val="bg1"/>
                </a:solidFill>
                <a:latin typeface="Yu Gothic UI" panose="020B0500000000000000" pitchFamily="34" charset="-128"/>
                <a:ea typeface="Open Sans"/>
                <a:cs typeface="Open Sans"/>
              </a:rPr>
              <a:t>values.</a:t>
            </a:r>
            <a:endParaRPr lang="en-US" altLang="zh-CN" sz="2800" b="1" dirty="0" smtClean="0">
              <a:solidFill>
                <a:schemeClr val="bg1"/>
              </a:solidFill>
              <a:latin typeface="Yu Gothic UI" panose="020B0500000000000000" pitchFamily="34" charset="-128"/>
              <a:ea typeface="Open Sans"/>
              <a:cs typeface="Open Sans"/>
            </a:endParaRPr>
          </a:p>
          <a:p>
            <a:pPr algn="just"/>
            <a:endParaRPr lang="en-US" altLang="zh-CN" sz="2800" b="1" dirty="0" smtClean="0">
              <a:solidFill>
                <a:schemeClr val="bg1"/>
              </a:solidFill>
              <a:latin typeface="Yu Gothic UI" panose="020B0500000000000000" pitchFamily="34" charset="-128"/>
              <a:ea typeface="Open Sans"/>
              <a:cs typeface="Open Sans"/>
            </a:endParaRPr>
          </a:p>
        </p:txBody>
      </p:sp>
      <p:pic>
        <p:nvPicPr>
          <p:cNvPr id="19" name="Picture 18"/>
          <p:cNvPicPr>
            <a:picLocks noChangeAspect="1"/>
          </p:cNvPicPr>
          <p:nvPr/>
        </p:nvPicPr>
        <p:blipFill>
          <a:blip r:embed="rId1"/>
          <a:stretch>
            <a:fillRect/>
          </a:stretch>
        </p:blipFill>
        <p:spPr>
          <a:xfrm>
            <a:off x="228600" y="2095500"/>
            <a:ext cx="12322646" cy="2876620"/>
          </a:xfrm>
          <a:prstGeom prst="rect">
            <a:avLst/>
          </a:prstGeom>
          <a:noFill/>
          <a:ln>
            <a:noFill/>
          </a:ln>
        </p:spPr>
      </p:pic>
      <p:pic>
        <p:nvPicPr>
          <p:cNvPr id="20" name="Picture 19"/>
          <p:cNvPicPr>
            <a:picLocks noChangeAspect="1"/>
          </p:cNvPicPr>
          <p:nvPr/>
        </p:nvPicPr>
        <p:blipFill>
          <a:blip r:embed="rId2"/>
          <a:stretch>
            <a:fillRect/>
          </a:stretch>
        </p:blipFill>
        <p:spPr>
          <a:xfrm>
            <a:off x="7391400" y="5250724"/>
            <a:ext cx="9916877" cy="3076839"/>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38300"/>
            <a:ext cx="5672332" cy="3064942"/>
            <a:chOff x="-303064" y="-2079224"/>
            <a:chExt cx="9462395" cy="4359766"/>
          </a:xfrm>
        </p:grpSpPr>
        <p:grpSp>
          <p:nvGrpSpPr>
            <p:cNvPr id="15" name="Group 15"/>
            <p:cNvGrpSpPr/>
            <p:nvPr/>
          </p:nvGrpSpPr>
          <p:grpSpPr>
            <a:xfrm>
              <a:off x="167731" y="115211"/>
              <a:ext cx="8991600" cy="1620337"/>
              <a:chOff x="0" y="-38100"/>
              <a:chExt cx="1734695" cy="819970"/>
            </a:xfrm>
          </p:grpSpPr>
          <p:sp>
            <p:nvSpPr>
              <p:cNvPr id="16" name="Freeform 16"/>
              <p:cNvSpPr/>
              <p:nvPr/>
            </p:nvSpPr>
            <p:spPr>
              <a:xfrm>
                <a:off x="38255" y="-1894"/>
                <a:ext cx="1342321"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mDATE FUNCTION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4233667" y="313830"/>
            <a:ext cx="17754759" cy="954107"/>
          </a:xfrm>
          <a:prstGeom prst="rect">
            <a:avLst/>
          </a:prstGeom>
        </p:spPr>
        <p:txBody>
          <a:bodyPr wrap="square">
            <a:spAutoFit/>
          </a:bodyPr>
          <a:lstStyle/>
          <a:p>
            <a:pPr algn="just"/>
            <a:r>
              <a:rPr lang="en-US" altLang="zh-CN" sz="2800" b="1" dirty="0">
                <a:solidFill>
                  <a:schemeClr val="bg1"/>
                </a:solidFill>
                <a:latin typeface="Yu Gothic UI" panose="020B0500000000000000" pitchFamily="34" charset="-128"/>
                <a:ea typeface="Open Sans"/>
                <a:cs typeface="Open Sans"/>
              </a:rPr>
              <a:t>SQL provides date functions to manipulate and format date and time </a:t>
            </a:r>
            <a:r>
              <a:rPr lang="en-US" altLang="zh-CN" sz="2800" b="1" dirty="0" smtClean="0">
                <a:solidFill>
                  <a:schemeClr val="bg1"/>
                </a:solidFill>
                <a:latin typeface="Yu Gothic UI" panose="020B0500000000000000" pitchFamily="34" charset="-128"/>
                <a:ea typeface="Open Sans"/>
                <a:cs typeface="Open Sans"/>
              </a:rPr>
              <a:t>values.</a:t>
            </a:r>
            <a:endParaRPr lang="en-US" altLang="zh-CN" sz="2800" b="1" dirty="0" smtClean="0">
              <a:solidFill>
                <a:schemeClr val="bg1"/>
              </a:solidFill>
              <a:latin typeface="Yu Gothic UI" panose="020B0500000000000000" pitchFamily="34" charset="-128"/>
              <a:ea typeface="Open Sans"/>
              <a:cs typeface="Open Sans"/>
            </a:endParaRPr>
          </a:p>
          <a:p>
            <a:pPr algn="just"/>
            <a:endParaRPr lang="en-US" altLang="zh-CN" sz="2800" b="1" dirty="0" smtClean="0">
              <a:solidFill>
                <a:schemeClr val="bg1"/>
              </a:solidFill>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457200" y="3238500"/>
            <a:ext cx="16975455" cy="415861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371600" y="-1532471"/>
            <a:ext cx="13858960" cy="3064942"/>
            <a:chOff x="-601777" y="-1993125"/>
            <a:chExt cx="9761108" cy="4359766"/>
          </a:xfrm>
        </p:grpSpPr>
        <p:grpSp>
          <p:nvGrpSpPr>
            <p:cNvPr id="15" name="Group 15"/>
            <p:cNvGrpSpPr/>
            <p:nvPr/>
          </p:nvGrpSpPr>
          <p:grpSpPr>
            <a:xfrm>
              <a:off x="167731" y="115211"/>
              <a:ext cx="8991600" cy="1620337"/>
              <a:chOff x="0" y="-38100"/>
              <a:chExt cx="1734695" cy="819970"/>
            </a:xfrm>
          </p:grpSpPr>
          <p:sp>
            <p:nvSpPr>
              <p:cNvPr id="16" name="Freeform 16"/>
              <p:cNvSpPr/>
              <p:nvPr/>
            </p:nvSpPr>
            <p:spPr>
              <a:xfrm>
                <a:off x="38255" y="-1894"/>
                <a:ext cx="1342321"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601777" y="-1993125"/>
              <a:ext cx="8893368"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AGGREGATE FUNCTIONS WITH GROUP BY &amp; HAVING</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268547" y="1221052"/>
            <a:ext cx="17570594" cy="1384995"/>
          </a:xfrm>
          <a:prstGeom prst="rect">
            <a:avLst/>
          </a:prstGeom>
        </p:spPr>
        <p:txBody>
          <a:bodyPr wrap="square">
            <a:spAutoFit/>
          </a:bodyPr>
          <a:lstStyle/>
          <a:p>
            <a:pPr algn="just"/>
            <a:r>
              <a:rPr lang="en-US" altLang="zh-CN" sz="2800" b="1" dirty="0">
                <a:solidFill>
                  <a:schemeClr val="bg1"/>
                </a:solidFill>
                <a:latin typeface="Yu Gothic UI" panose="020B0500000000000000" pitchFamily="34" charset="-128"/>
                <a:ea typeface="Open Sans"/>
                <a:cs typeface="Open Sans"/>
              </a:rPr>
              <a:t>Aggregate functions perform calculations on multiple rows and return a single summarized value. They are commonly used with the GROUP BY clause.</a:t>
            </a:r>
            <a:endParaRPr lang="en-US" altLang="zh-CN" sz="2800" b="1" dirty="0" smtClean="0">
              <a:solidFill>
                <a:schemeClr val="bg1"/>
              </a:solidFill>
              <a:latin typeface="Yu Gothic UI" panose="020B0500000000000000" pitchFamily="34" charset="-128"/>
              <a:ea typeface="Open Sans"/>
              <a:cs typeface="Open Sans"/>
            </a:endParaRPr>
          </a:p>
          <a:p>
            <a:pPr algn="just"/>
            <a:endParaRPr lang="en-US" altLang="zh-CN" sz="2800" b="1" dirty="0" smtClean="0">
              <a:solidFill>
                <a:schemeClr val="bg1"/>
              </a:solidFill>
              <a:latin typeface="Yu Gothic UI" panose="020B0500000000000000" pitchFamily="34" charset="-128"/>
              <a:ea typeface="Open Sans"/>
              <a:cs typeface="Open Sans"/>
            </a:endParaRPr>
          </a:p>
        </p:txBody>
      </p:sp>
      <p:pic>
        <p:nvPicPr>
          <p:cNvPr id="21" name="Picture 20"/>
          <p:cNvPicPr>
            <a:picLocks noChangeAspect="1"/>
          </p:cNvPicPr>
          <p:nvPr/>
        </p:nvPicPr>
        <p:blipFill>
          <a:blip r:embed="rId1"/>
          <a:stretch>
            <a:fillRect/>
          </a:stretch>
        </p:blipFill>
        <p:spPr>
          <a:xfrm>
            <a:off x="268547" y="2375886"/>
            <a:ext cx="14173200" cy="2539014"/>
          </a:xfrm>
          <a:prstGeom prst="rect">
            <a:avLst/>
          </a:prstGeom>
          <a:noFill/>
          <a:ln>
            <a:noFill/>
          </a:ln>
        </p:spPr>
      </p:pic>
      <p:pic>
        <p:nvPicPr>
          <p:cNvPr id="22" name="Picture 21"/>
          <p:cNvPicPr>
            <a:picLocks noChangeAspect="1"/>
          </p:cNvPicPr>
          <p:nvPr/>
        </p:nvPicPr>
        <p:blipFill>
          <a:blip r:embed="rId2"/>
          <a:stretch>
            <a:fillRect/>
          </a:stretch>
        </p:blipFill>
        <p:spPr>
          <a:xfrm>
            <a:off x="268547" y="5143500"/>
            <a:ext cx="10668000" cy="4795024"/>
          </a:xfrm>
          <a:prstGeom prst="rect">
            <a:avLst/>
          </a:prstGeom>
          <a:noFill/>
          <a:ln>
            <a:noFill/>
          </a:ln>
        </p:spPr>
      </p:pic>
      <p:sp>
        <p:nvSpPr>
          <p:cNvPr id="23" name="Rectangle 22"/>
          <p:cNvSpPr/>
          <p:nvPr/>
        </p:nvSpPr>
        <p:spPr>
          <a:xfrm>
            <a:off x="11139260" y="6407660"/>
            <a:ext cx="6699881" cy="1815882"/>
          </a:xfrm>
          <a:prstGeom prst="rect">
            <a:avLst/>
          </a:prstGeom>
        </p:spPr>
        <p:txBody>
          <a:bodyPr wrap="square">
            <a:spAutoFit/>
          </a:bodyPr>
          <a:lstStyle/>
          <a:p>
            <a:pPr algn="just"/>
            <a:r>
              <a:rPr lang="en-US" altLang="zh-CN" sz="2800" b="1" dirty="0" smtClean="0">
                <a:solidFill>
                  <a:schemeClr val="bg1"/>
                </a:solidFill>
                <a:latin typeface="Yu Gothic UI" panose="020B0500000000000000" pitchFamily="34" charset="-128"/>
                <a:ea typeface="Open Sans"/>
                <a:cs typeface="Open Sans"/>
              </a:rPr>
              <a:t>Let us use these aggregate functions to perform group by along with having clause.</a:t>
            </a:r>
            <a:endParaRPr lang="en-US" altLang="zh-CN" sz="2800" b="1" dirty="0" smtClean="0">
              <a:solidFill>
                <a:schemeClr val="bg1"/>
              </a:solidFill>
              <a:latin typeface="Yu Gothic UI" panose="020B0500000000000000" pitchFamily="34" charset="-128"/>
              <a:ea typeface="Open Sans"/>
              <a:cs typeface="Open Sans"/>
            </a:endParaRPr>
          </a:p>
          <a:p>
            <a:pPr algn="just"/>
            <a:endParaRPr lang="en-US" altLang="zh-CN" sz="2800" b="1" dirty="0" smtClean="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685800" y="-1651567"/>
            <a:ext cx="9381723" cy="2681808"/>
            <a:chOff x="-303064" y="-2079224"/>
            <a:chExt cx="9660686" cy="3814772"/>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344494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ORDER BY, DISTINCT, LIMIT, OFFSET</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20" name="Picture 19"/>
          <p:cNvPicPr/>
          <p:nvPr/>
        </p:nvPicPr>
        <p:blipFill>
          <a:blip r:embed="rId1"/>
          <a:stretch>
            <a:fillRect/>
          </a:stretch>
        </p:blipFill>
        <p:spPr>
          <a:xfrm>
            <a:off x="304800" y="1409700"/>
            <a:ext cx="8686800" cy="3812508"/>
          </a:xfrm>
          <a:prstGeom prst="rect">
            <a:avLst/>
          </a:prstGeom>
          <a:noFill/>
          <a:ln>
            <a:noFill/>
          </a:ln>
        </p:spPr>
      </p:pic>
      <p:pic>
        <p:nvPicPr>
          <p:cNvPr id="21" name="Picture 20"/>
          <p:cNvPicPr/>
          <p:nvPr/>
        </p:nvPicPr>
        <p:blipFill>
          <a:blip r:embed="rId2"/>
          <a:stretch>
            <a:fillRect/>
          </a:stretch>
        </p:blipFill>
        <p:spPr>
          <a:xfrm>
            <a:off x="9448959" y="1409700"/>
            <a:ext cx="8610600" cy="3812508"/>
          </a:xfrm>
          <a:prstGeom prst="rect">
            <a:avLst/>
          </a:prstGeom>
          <a:noFill/>
          <a:ln>
            <a:noFill/>
          </a:ln>
        </p:spPr>
      </p:pic>
      <p:sp>
        <p:nvSpPr>
          <p:cNvPr id="4" name="Rectangle 3"/>
          <p:cNvSpPr/>
          <p:nvPr/>
        </p:nvSpPr>
        <p:spPr>
          <a:xfrm>
            <a:off x="304800" y="5406400"/>
            <a:ext cx="17754759" cy="1200329"/>
          </a:xfrm>
          <a:prstGeom prst="rect">
            <a:avLst/>
          </a:prstGeom>
        </p:spPr>
        <p:txBody>
          <a:bodyPr wrap="square">
            <a:spAutoFit/>
          </a:bodyPr>
          <a:lstStyle/>
          <a:p>
            <a:pPr algn="just"/>
            <a:r>
              <a:rPr lang="en-US" altLang="zh-CN" sz="2400" b="1" dirty="0" smtClean="0">
                <a:solidFill>
                  <a:schemeClr val="bg1"/>
                </a:solidFill>
                <a:latin typeface="Yu Gothic UI" panose="020B0500000000000000" pitchFamily="34" charset="-128"/>
                <a:ea typeface="Open Sans"/>
                <a:cs typeface="Open Sans"/>
              </a:rPr>
              <a:t>The </a:t>
            </a:r>
            <a:r>
              <a:rPr lang="en-US" altLang="zh-CN" sz="2400" b="1" dirty="0">
                <a:solidFill>
                  <a:schemeClr val="bg1"/>
                </a:solidFill>
                <a:latin typeface="Yu Gothic UI" panose="020B0500000000000000" pitchFamily="34" charset="-128"/>
                <a:ea typeface="Open Sans"/>
                <a:cs typeface="Open Sans"/>
              </a:rPr>
              <a:t>ORDER BY clause is used to sort the result set returned by a SELECT query in ascending (ASC) or descending (DESC) order. The LIMIT clause is used to restrict the number of rows returned by the query. The OFFSET clause is used in combination with LIMIT (or FETCH) to skip a specified number of rows before starting to return the results</a:t>
            </a:r>
            <a:r>
              <a:rPr lang="en-US" altLang="zh-CN" sz="2400" b="1" dirty="0" smtClean="0">
                <a:solidFill>
                  <a:schemeClr val="bg1"/>
                </a:solidFill>
                <a:latin typeface="Yu Gothic UI" panose="020B0500000000000000" pitchFamily="34" charset="-128"/>
                <a:ea typeface="Open Sans"/>
                <a:cs typeface="Open Sans"/>
              </a:rPr>
              <a:t>.</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2" name="Picture 21"/>
          <p:cNvPicPr/>
          <p:nvPr/>
        </p:nvPicPr>
        <p:blipFill rotWithShape="1">
          <a:blip r:embed="rId3"/>
          <a:srcRect r="28723"/>
          <a:stretch>
            <a:fillRect/>
          </a:stretch>
        </p:blipFill>
        <p:spPr>
          <a:xfrm>
            <a:off x="303414" y="6753135"/>
            <a:ext cx="5487785" cy="3343365"/>
          </a:xfrm>
          <a:prstGeom prst="rect">
            <a:avLst/>
          </a:prstGeom>
          <a:noFill/>
          <a:ln>
            <a:noFill/>
          </a:ln>
        </p:spPr>
      </p:pic>
      <p:sp>
        <p:nvSpPr>
          <p:cNvPr id="6" name="Rectangle 5"/>
          <p:cNvSpPr/>
          <p:nvPr/>
        </p:nvSpPr>
        <p:spPr>
          <a:xfrm>
            <a:off x="6400800" y="7867044"/>
            <a:ext cx="9144000" cy="1200329"/>
          </a:xfrm>
          <a:prstGeom prst="rect">
            <a:avLst/>
          </a:prstGeom>
        </p:spPr>
        <p:txBody>
          <a:bodyPr>
            <a:spAutoFit/>
          </a:bodyPr>
          <a:lstStyle/>
          <a:p>
            <a:pPr algn="just"/>
            <a:r>
              <a:rPr lang="en-US" altLang="zh-CN" sz="2400" b="1" dirty="0" smtClean="0">
                <a:solidFill>
                  <a:schemeClr val="bg1"/>
                </a:solidFill>
                <a:latin typeface="Yu Gothic UI" panose="020B0500000000000000" pitchFamily="34" charset="-128"/>
                <a:ea typeface="Open Sans"/>
                <a:cs typeface="Open Sans"/>
              </a:rPr>
              <a:t>The </a:t>
            </a:r>
            <a:r>
              <a:rPr lang="en-US" altLang="zh-CN" sz="2400" b="1" dirty="0">
                <a:solidFill>
                  <a:schemeClr val="bg1"/>
                </a:solidFill>
                <a:latin typeface="Yu Gothic UI" panose="020B0500000000000000" pitchFamily="34" charset="-128"/>
                <a:ea typeface="Open Sans"/>
                <a:cs typeface="Open Sans"/>
              </a:rPr>
              <a:t>DISTINCT clause is used to remove duplicate rows from the result set, returning only unique rows based on the selected columns.</a:t>
            </a:r>
            <a:endParaRPr lang="en-US" altLang="zh-CN" sz="2400" b="1" dirty="0">
              <a:solidFill>
                <a:schemeClr val="bg1"/>
              </a:solidFill>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685800" y="-1651567"/>
            <a:ext cx="9381723" cy="2681808"/>
            <a:chOff x="-303064" y="-2079224"/>
            <a:chExt cx="9660686" cy="3814772"/>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344494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CASE STATEMENT</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56308" y="7124700"/>
            <a:ext cx="17754759"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The CASE statement in SQL is a conditional expression that allows you to implement logic and return specific values based on certain conditions. It's similar to an "IF-ELSE" or "SWITCH" statement in programming languages.</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8" name="Picture 17"/>
          <p:cNvPicPr/>
          <p:nvPr/>
        </p:nvPicPr>
        <p:blipFill>
          <a:blip r:embed="rId1"/>
          <a:stretch>
            <a:fillRect/>
          </a:stretch>
        </p:blipFill>
        <p:spPr>
          <a:xfrm>
            <a:off x="296778" y="2781300"/>
            <a:ext cx="8399145" cy="3483269"/>
          </a:xfrm>
          <a:prstGeom prst="rect">
            <a:avLst/>
          </a:prstGeom>
          <a:noFill/>
          <a:ln>
            <a:noFill/>
          </a:ln>
        </p:spPr>
      </p:pic>
      <p:pic>
        <p:nvPicPr>
          <p:cNvPr id="19" name="Picture 18"/>
          <p:cNvPicPr/>
          <p:nvPr/>
        </p:nvPicPr>
        <p:blipFill>
          <a:blip r:embed="rId2"/>
          <a:stretch>
            <a:fillRect/>
          </a:stretch>
        </p:blipFill>
        <p:spPr>
          <a:xfrm>
            <a:off x="9448800" y="2781300"/>
            <a:ext cx="7010400" cy="3483269"/>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29539"/>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SUBQUERY</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2681808"/>
            <a:chOff x="-303064" y="-2079224"/>
            <a:chExt cx="9660686" cy="3814772"/>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344494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SUBQUERY</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308811" y="1352537"/>
            <a:ext cx="17754759"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A subquery is a query inside another query, used to retrieve data that will be used in the main query. It is enclosed in parentheses () and can be used in SELECT, FROM, WHERE, or HAVING clauses</a:t>
            </a:r>
            <a:r>
              <a:rPr lang="en-US" altLang="zh-CN" sz="2400" b="1" dirty="0" smtClean="0">
                <a:solidFill>
                  <a:schemeClr val="bg1"/>
                </a:solidFill>
                <a:latin typeface="Yu Gothic UI" panose="020B0500000000000000" pitchFamily="34" charset="-128"/>
                <a:ea typeface="Open Sans"/>
                <a:cs typeface="Open Sans"/>
              </a:rPr>
              <a:t>. </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0" name="Picture 19"/>
          <p:cNvPicPr>
            <a:picLocks noChangeAspect="1"/>
          </p:cNvPicPr>
          <p:nvPr/>
        </p:nvPicPr>
        <p:blipFill>
          <a:blip r:embed="rId1"/>
          <a:stretch>
            <a:fillRect/>
          </a:stretch>
        </p:blipFill>
        <p:spPr>
          <a:xfrm>
            <a:off x="298650" y="2387352"/>
            <a:ext cx="11298425" cy="4432547"/>
          </a:xfrm>
          <a:prstGeom prst="rect">
            <a:avLst/>
          </a:prstGeom>
          <a:noFill/>
          <a:ln>
            <a:noFill/>
          </a:ln>
        </p:spPr>
      </p:pic>
      <p:pic>
        <p:nvPicPr>
          <p:cNvPr id="21" name="Picture 20"/>
          <p:cNvPicPr>
            <a:picLocks noChangeAspect="1"/>
          </p:cNvPicPr>
          <p:nvPr/>
        </p:nvPicPr>
        <p:blipFill>
          <a:blip r:embed="rId2"/>
          <a:stretch>
            <a:fillRect/>
          </a:stretch>
        </p:blipFill>
        <p:spPr>
          <a:xfrm>
            <a:off x="4306417" y="7111830"/>
            <a:ext cx="12573000" cy="2725478"/>
          </a:xfrm>
          <a:prstGeom prst="rect">
            <a:avLst/>
          </a:prstGeom>
          <a:noFill/>
          <a:ln>
            <a:noFill/>
          </a:ln>
        </p:spPr>
      </p:pic>
      <p:sp>
        <p:nvSpPr>
          <p:cNvPr id="3" name="Rectangle 2"/>
          <p:cNvSpPr/>
          <p:nvPr/>
        </p:nvSpPr>
        <p:spPr>
          <a:xfrm>
            <a:off x="1098488" y="8369646"/>
            <a:ext cx="3207929" cy="461665"/>
          </a:xfrm>
          <a:prstGeom prst="rect">
            <a:avLst/>
          </a:prstGeom>
        </p:spPr>
        <p:txBody>
          <a:bodyPr wrap="none">
            <a:spAutoFit/>
          </a:bodyPr>
          <a:lstStyle/>
          <a:p>
            <a:r>
              <a:rPr lang="en-US" altLang="zh-CN" sz="2400" b="1" dirty="0">
                <a:solidFill>
                  <a:schemeClr val="bg1"/>
                </a:solidFill>
                <a:latin typeface="Yu Gothic UI" panose="020B0500000000000000" pitchFamily="34" charset="-128"/>
                <a:ea typeface="Open Sans"/>
                <a:cs typeface="Open Sans"/>
              </a:rPr>
              <a:t>Single row </a:t>
            </a:r>
            <a:r>
              <a:rPr lang="en-US" altLang="zh-CN" sz="2400" b="1" dirty="0" err="1">
                <a:solidFill>
                  <a:schemeClr val="bg1"/>
                </a:solidFill>
                <a:latin typeface="Yu Gothic UI" panose="020B0500000000000000" pitchFamily="34" charset="-128"/>
                <a:ea typeface="Open Sans"/>
                <a:cs typeface="Open Sans"/>
              </a:rPr>
              <a:t>SubQuery</a:t>
            </a:r>
            <a:r>
              <a:rPr lang="en-US" altLang="zh-CN" sz="2400" b="1" dirty="0">
                <a:solidFill>
                  <a:schemeClr val="bg1"/>
                </a:solidFill>
                <a:latin typeface="Yu Gothic UI" panose="020B0500000000000000" pitchFamily="34" charset="-128"/>
                <a:ea typeface="Open Sans"/>
                <a:cs typeface="Open Sans"/>
              </a:rPr>
              <a:t> </a:t>
            </a:r>
            <a:endParaRPr lang="en-IN" sz="2400" dirty="0"/>
          </a:p>
        </p:txBody>
      </p:sp>
      <p:sp>
        <p:nvSpPr>
          <p:cNvPr id="5" name="Rectangle 4"/>
          <p:cNvSpPr/>
          <p:nvPr/>
        </p:nvSpPr>
        <p:spPr>
          <a:xfrm>
            <a:off x="11597075" y="4093684"/>
            <a:ext cx="3002745" cy="461665"/>
          </a:xfrm>
          <a:prstGeom prst="rect">
            <a:avLst/>
          </a:prstGeom>
        </p:spPr>
        <p:txBody>
          <a:bodyPr wrap="none">
            <a:spAutoFit/>
          </a:bodyPr>
          <a:lstStyle/>
          <a:p>
            <a:r>
              <a:rPr lang="en-US" altLang="zh-CN" sz="2400" b="1" dirty="0" err="1">
                <a:solidFill>
                  <a:schemeClr val="bg1"/>
                </a:solidFill>
                <a:latin typeface="Yu Gothic UI" panose="020B0500000000000000" pitchFamily="34" charset="-128"/>
                <a:ea typeface="Open Sans"/>
                <a:cs typeface="Open Sans"/>
              </a:rPr>
              <a:t>Corelated</a:t>
            </a:r>
            <a:r>
              <a:rPr lang="en-US" altLang="zh-CN" sz="2400" b="1" dirty="0">
                <a:solidFill>
                  <a:schemeClr val="bg1"/>
                </a:solidFill>
                <a:latin typeface="Yu Gothic UI" panose="020B0500000000000000" pitchFamily="34" charset="-128"/>
                <a:ea typeface="Open Sans"/>
                <a:cs typeface="Open Sans"/>
              </a:rPr>
              <a:t> </a:t>
            </a:r>
            <a:r>
              <a:rPr lang="en-US" altLang="zh-CN" sz="2400" b="1" dirty="0" err="1">
                <a:solidFill>
                  <a:schemeClr val="bg1"/>
                </a:solidFill>
                <a:latin typeface="Yu Gothic UI" panose="020B0500000000000000" pitchFamily="34" charset="-128"/>
                <a:ea typeface="Open Sans"/>
                <a:cs typeface="Open Sans"/>
              </a:rPr>
              <a:t>SubQuery</a:t>
            </a:r>
            <a:endParaRPr lang="en-IN"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29539"/>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JOIN</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2681808"/>
            <a:chOff x="-303064" y="-2079224"/>
            <a:chExt cx="9660686" cy="3814772"/>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8" cy="344494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INNER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1371600" y="9230360"/>
            <a:ext cx="5048289"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Returns only the rows where there is a match in both tables.</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9" name="Picture 18"/>
          <p:cNvPicPr>
            <a:picLocks noChangeAspect="1"/>
          </p:cNvPicPr>
          <p:nvPr/>
        </p:nvPicPr>
        <p:blipFill>
          <a:blip r:embed="rId1"/>
          <a:stretch>
            <a:fillRect/>
          </a:stretch>
        </p:blipFill>
        <p:spPr>
          <a:xfrm>
            <a:off x="1371600" y="1177161"/>
            <a:ext cx="15390374" cy="3588979"/>
          </a:xfrm>
          <a:prstGeom prst="rect">
            <a:avLst/>
          </a:prstGeom>
          <a:noFill/>
          <a:ln>
            <a:noFill/>
          </a:ln>
        </p:spPr>
      </p:pic>
      <p:pic>
        <p:nvPicPr>
          <p:cNvPr id="22" name="Picture 21"/>
          <p:cNvPicPr>
            <a:picLocks noChangeAspect="1"/>
          </p:cNvPicPr>
          <p:nvPr/>
        </p:nvPicPr>
        <p:blipFill>
          <a:blip r:embed="rId2"/>
          <a:stretch>
            <a:fillRect/>
          </a:stretch>
        </p:blipFill>
        <p:spPr>
          <a:xfrm>
            <a:off x="7223119" y="5164063"/>
            <a:ext cx="9538855" cy="4728289"/>
          </a:xfrm>
          <a:prstGeom prst="rect">
            <a:avLst/>
          </a:prstGeom>
          <a:noFill/>
          <a:ln>
            <a:noFill/>
          </a:ln>
        </p:spPr>
      </p:pic>
      <p:pic>
        <p:nvPicPr>
          <p:cNvPr id="7" name="Picture 6"/>
          <p:cNvPicPr>
            <a:picLocks noChangeAspect="1"/>
          </p:cNvPicPr>
          <p:nvPr/>
        </p:nvPicPr>
        <p:blipFill>
          <a:blip r:embed="rId3"/>
          <a:stretch>
            <a:fillRect/>
          </a:stretch>
        </p:blipFill>
        <p:spPr>
          <a:xfrm>
            <a:off x="1525979" y="5176763"/>
            <a:ext cx="4675281" cy="385710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3064942"/>
            <a:chOff x="4191000" y="2324100"/>
            <a:chExt cx="8991600" cy="3064942"/>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306494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NORMALIZATION</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4942"/>
            <a:chOff x="-303064" y="-2079224"/>
            <a:chExt cx="9660686"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LEFT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947393" y="8770507"/>
            <a:ext cx="6110546"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Returns all rows from the left table and matching rows from the right table.</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1525979" y="1492768"/>
            <a:ext cx="14232374" cy="2507732"/>
          </a:xfrm>
          <a:prstGeom prst="rect">
            <a:avLst/>
          </a:prstGeom>
          <a:noFill/>
          <a:ln>
            <a:noFill/>
          </a:ln>
        </p:spPr>
      </p:pic>
      <p:pic>
        <p:nvPicPr>
          <p:cNvPr id="3" name="Picture 2"/>
          <p:cNvPicPr>
            <a:picLocks noChangeAspect="1"/>
          </p:cNvPicPr>
          <p:nvPr/>
        </p:nvPicPr>
        <p:blipFill>
          <a:blip r:embed="rId2"/>
          <a:stretch>
            <a:fillRect/>
          </a:stretch>
        </p:blipFill>
        <p:spPr>
          <a:xfrm>
            <a:off x="1541218" y="4553544"/>
            <a:ext cx="4527563" cy="4111235"/>
          </a:xfrm>
          <a:prstGeom prst="rect">
            <a:avLst/>
          </a:prstGeom>
        </p:spPr>
      </p:pic>
      <p:pic>
        <p:nvPicPr>
          <p:cNvPr id="20" name="Picture 19"/>
          <p:cNvPicPr>
            <a:picLocks noChangeAspect="1"/>
          </p:cNvPicPr>
          <p:nvPr/>
        </p:nvPicPr>
        <p:blipFill>
          <a:blip r:embed="rId3"/>
          <a:stretch>
            <a:fillRect/>
          </a:stretch>
        </p:blipFill>
        <p:spPr>
          <a:xfrm>
            <a:off x="9753600" y="4553544"/>
            <a:ext cx="5410200" cy="505739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4942"/>
            <a:chOff x="-303064" y="-2079224"/>
            <a:chExt cx="9660686"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RIGHT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947393" y="8770507"/>
            <a:ext cx="6110546"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Returns all rows from the right table and matching rows from the left table..</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9" name="Picture 18"/>
          <p:cNvPicPr>
            <a:picLocks noChangeAspect="1"/>
          </p:cNvPicPr>
          <p:nvPr/>
        </p:nvPicPr>
        <p:blipFill>
          <a:blip r:embed="rId1"/>
          <a:stretch>
            <a:fillRect/>
          </a:stretch>
        </p:blipFill>
        <p:spPr>
          <a:xfrm>
            <a:off x="1295400" y="1334525"/>
            <a:ext cx="14262661" cy="2665975"/>
          </a:xfrm>
          <a:prstGeom prst="rect">
            <a:avLst/>
          </a:prstGeom>
          <a:noFill/>
          <a:ln>
            <a:noFill/>
          </a:ln>
        </p:spPr>
      </p:pic>
      <p:pic>
        <p:nvPicPr>
          <p:cNvPr id="21" name="Picture 20"/>
          <p:cNvPicPr>
            <a:picLocks noChangeAspect="1"/>
          </p:cNvPicPr>
          <p:nvPr/>
        </p:nvPicPr>
        <p:blipFill>
          <a:blip r:embed="rId2"/>
          <a:stretch>
            <a:fillRect/>
          </a:stretch>
        </p:blipFill>
        <p:spPr>
          <a:xfrm>
            <a:off x="8881353" y="4521967"/>
            <a:ext cx="6676708" cy="5343130"/>
          </a:xfrm>
          <a:prstGeom prst="rect">
            <a:avLst/>
          </a:prstGeom>
          <a:noFill/>
          <a:ln>
            <a:noFill/>
          </a:ln>
        </p:spPr>
      </p:pic>
      <p:pic>
        <p:nvPicPr>
          <p:cNvPr id="5" name="Picture 4"/>
          <p:cNvPicPr>
            <a:picLocks noChangeAspect="1"/>
          </p:cNvPicPr>
          <p:nvPr/>
        </p:nvPicPr>
        <p:blipFill>
          <a:blip r:embed="rId3"/>
          <a:stretch>
            <a:fillRect/>
          </a:stretch>
        </p:blipFill>
        <p:spPr>
          <a:xfrm>
            <a:off x="1295400" y="4521966"/>
            <a:ext cx="4468784" cy="369395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4942"/>
            <a:chOff x="-303064" y="-2079224"/>
            <a:chExt cx="9660686"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FULL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6629400" y="7760418"/>
            <a:ext cx="10820400"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Returns all rows from both tables</a:t>
            </a:r>
            <a:r>
              <a:rPr lang="en-US" altLang="zh-CN" sz="2400" b="1" dirty="0" smtClean="0">
                <a:solidFill>
                  <a:schemeClr val="bg1"/>
                </a:solidFill>
                <a:latin typeface="Yu Gothic UI" panose="020B0500000000000000" pitchFamily="34" charset="-128"/>
                <a:ea typeface="Open Sans"/>
                <a:cs typeface="Open Sans"/>
              </a:rPr>
              <a:t>. If </a:t>
            </a:r>
            <a:r>
              <a:rPr lang="en-US" altLang="zh-CN" sz="2400" b="1" dirty="0">
                <a:solidFill>
                  <a:schemeClr val="bg1"/>
                </a:solidFill>
                <a:latin typeface="Yu Gothic UI" panose="020B0500000000000000" pitchFamily="34" charset="-128"/>
                <a:ea typeface="Open Sans"/>
                <a:cs typeface="Open Sans"/>
              </a:rPr>
              <a:t>no match, NULL is returned for missing values from either table.</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3" name="Picture 2"/>
          <p:cNvPicPr>
            <a:picLocks noChangeAspect="1"/>
          </p:cNvPicPr>
          <p:nvPr/>
        </p:nvPicPr>
        <p:blipFill>
          <a:blip r:embed="rId1"/>
          <a:stretch>
            <a:fillRect/>
          </a:stretch>
        </p:blipFill>
        <p:spPr>
          <a:xfrm>
            <a:off x="1754764" y="6878257"/>
            <a:ext cx="4495800" cy="3324800"/>
          </a:xfrm>
          <a:prstGeom prst="rect">
            <a:avLst/>
          </a:prstGeom>
        </p:spPr>
      </p:pic>
      <p:pic>
        <p:nvPicPr>
          <p:cNvPr id="18" name="Picture 17"/>
          <p:cNvPicPr>
            <a:picLocks noChangeAspect="1"/>
          </p:cNvPicPr>
          <p:nvPr/>
        </p:nvPicPr>
        <p:blipFill>
          <a:blip r:embed="rId2"/>
          <a:stretch>
            <a:fillRect/>
          </a:stretch>
        </p:blipFill>
        <p:spPr>
          <a:xfrm>
            <a:off x="280181" y="1197445"/>
            <a:ext cx="7444967" cy="5515837"/>
          </a:xfrm>
          <a:prstGeom prst="rect">
            <a:avLst/>
          </a:prstGeom>
          <a:noFill/>
          <a:ln>
            <a:noFill/>
          </a:ln>
        </p:spPr>
      </p:pic>
      <p:pic>
        <p:nvPicPr>
          <p:cNvPr id="20" name="Picture 19"/>
          <p:cNvPicPr>
            <a:picLocks noChangeAspect="1"/>
          </p:cNvPicPr>
          <p:nvPr/>
        </p:nvPicPr>
        <p:blipFill>
          <a:blip r:embed="rId3"/>
          <a:stretch>
            <a:fillRect/>
          </a:stretch>
        </p:blipFill>
        <p:spPr>
          <a:xfrm>
            <a:off x="8844280" y="1197445"/>
            <a:ext cx="6477000" cy="2844067"/>
          </a:xfrm>
          <a:prstGeom prst="rect">
            <a:avLst/>
          </a:prstGeom>
          <a:noFill/>
          <a:ln>
            <a:noFill/>
          </a:ln>
        </p:spPr>
      </p:pic>
      <p:pic>
        <p:nvPicPr>
          <p:cNvPr id="22" name="Picture 21"/>
          <p:cNvPicPr>
            <a:picLocks noChangeAspect="1"/>
          </p:cNvPicPr>
          <p:nvPr/>
        </p:nvPicPr>
        <p:blipFill rotWithShape="1">
          <a:blip r:embed="rId4"/>
          <a:srcRect t="14197"/>
          <a:stretch>
            <a:fillRect/>
          </a:stretch>
        </p:blipFill>
        <p:spPr>
          <a:xfrm>
            <a:off x="8874760" y="3978223"/>
            <a:ext cx="6477000" cy="2271902"/>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sSELF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2819400" y="7754257"/>
            <a:ext cx="6110546" cy="461665"/>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Joins a table with itself.</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3" name="Picture 2"/>
          <p:cNvPicPr>
            <a:picLocks noChangeAspect="1"/>
          </p:cNvPicPr>
          <p:nvPr/>
        </p:nvPicPr>
        <p:blipFill>
          <a:blip r:embed="rId1"/>
          <a:stretch>
            <a:fillRect/>
          </a:stretch>
        </p:blipFill>
        <p:spPr>
          <a:xfrm>
            <a:off x="2695740" y="4392749"/>
            <a:ext cx="3631533" cy="3259069"/>
          </a:xfrm>
          <a:prstGeom prst="rect">
            <a:avLst/>
          </a:prstGeom>
        </p:spPr>
      </p:pic>
      <p:pic>
        <p:nvPicPr>
          <p:cNvPr id="18" name="Picture 17"/>
          <p:cNvPicPr>
            <a:picLocks noChangeAspect="1"/>
          </p:cNvPicPr>
          <p:nvPr/>
        </p:nvPicPr>
        <p:blipFill>
          <a:blip r:embed="rId2"/>
          <a:stretch>
            <a:fillRect/>
          </a:stretch>
        </p:blipFill>
        <p:spPr>
          <a:xfrm>
            <a:off x="1320798" y="1456463"/>
            <a:ext cx="15000321" cy="1782037"/>
          </a:xfrm>
          <a:prstGeom prst="rect">
            <a:avLst/>
          </a:prstGeom>
          <a:noFill/>
          <a:ln>
            <a:noFill/>
          </a:ln>
        </p:spPr>
      </p:pic>
      <p:pic>
        <p:nvPicPr>
          <p:cNvPr id="20" name="Picture 19"/>
          <p:cNvPicPr>
            <a:picLocks noChangeAspect="1"/>
          </p:cNvPicPr>
          <p:nvPr/>
        </p:nvPicPr>
        <p:blipFill>
          <a:blip r:embed="rId3"/>
          <a:stretch>
            <a:fillRect/>
          </a:stretch>
        </p:blipFill>
        <p:spPr>
          <a:xfrm>
            <a:off x="9228139" y="3861477"/>
            <a:ext cx="7077740" cy="4947964"/>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4942"/>
            <a:chOff x="-303064" y="-2079224"/>
            <a:chExt cx="9660686"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9766"/>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CROSS JOIN</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4991225" y="5905500"/>
            <a:ext cx="5382135" cy="1200329"/>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Returns the Cartesian product of both tables (every row in table A pairs with every row in table B).</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5" name="Picture 4"/>
          <p:cNvPicPr>
            <a:picLocks noChangeAspect="1"/>
          </p:cNvPicPr>
          <p:nvPr/>
        </p:nvPicPr>
        <p:blipFill>
          <a:blip r:embed="rId1"/>
          <a:stretch>
            <a:fillRect/>
          </a:stretch>
        </p:blipFill>
        <p:spPr>
          <a:xfrm>
            <a:off x="609600" y="5230502"/>
            <a:ext cx="4131365" cy="2873993"/>
          </a:xfrm>
          <a:prstGeom prst="rect">
            <a:avLst/>
          </a:prstGeom>
        </p:spPr>
      </p:pic>
      <p:pic>
        <p:nvPicPr>
          <p:cNvPr id="21" name="Picture 20"/>
          <p:cNvPicPr>
            <a:picLocks noChangeAspect="1"/>
          </p:cNvPicPr>
          <p:nvPr/>
        </p:nvPicPr>
        <p:blipFill>
          <a:blip r:embed="rId2"/>
          <a:stretch>
            <a:fillRect/>
          </a:stretch>
        </p:blipFill>
        <p:spPr>
          <a:xfrm>
            <a:off x="381000" y="1381939"/>
            <a:ext cx="11811000" cy="2482434"/>
          </a:xfrm>
          <a:prstGeom prst="rect">
            <a:avLst/>
          </a:prstGeom>
          <a:noFill/>
          <a:ln>
            <a:noFill/>
          </a:ln>
        </p:spPr>
      </p:pic>
      <p:pic>
        <p:nvPicPr>
          <p:cNvPr id="22" name="Picture 21"/>
          <p:cNvPicPr>
            <a:picLocks noChangeAspect="1"/>
          </p:cNvPicPr>
          <p:nvPr/>
        </p:nvPicPr>
        <p:blipFill>
          <a:blip r:embed="rId3"/>
          <a:stretch>
            <a:fillRect/>
          </a:stretch>
        </p:blipFill>
        <p:spPr>
          <a:xfrm>
            <a:off x="12801600" y="1320596"/>
            <a:ext cx="4800600" cy="5346903"/>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5410200" y="2705100"/>
            <a:ext cx="6595745" cy="3061335"/>
            <a:chOff x="3318164" y="2333656"/>
            <a:chExt cx="9864436" cy="3061335"/>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3318164" y="2333656"/>
              <a:ext cx="8656138" cy="3061335"/>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WWWWWWWWWWWWWWWWWWWWWWWWWWwwwWWWWWWWWWwww</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2"/>
          <p:cNvSpPr/>
          <p:nvPr/>
        </p:nvSpPr>
        <p:spPr>
          <a:xfrm>
            <a:off x="7696200" y="4000500"/>
            <a:ext cx="2566035" cy="1106805"/>
          </a:xfrm>
          <a:prstGeom prst="rect">
            <a:avLst/>
          </a:prstGeom>
        </p:spPr>
        <p:txBody>
          <a:bodyPr wrap="square">
            <a:spAutoFit/>
          </a:bodyPr>
          <a:lstStyle/>
          <a:p>
            <a:r>
              <a:rPr lang="en-US" altLang="en-IN" sz="6600" b="1" dirty="0">
                <a:solidFill>
                  <a:srgbClr val="604A7B"/>
                </a:solidFill>
              </a:rPr>
              <a:t>VIEW</a:t>
            </a:r>
            <a:endParaRPr lang="en-IN" sz="6600" b="1" dirty="0">
              <a:solidFill>
                <a:srgbClr val="604A7B"/>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W</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5299924" y="67203"/>
            <a:ext cx="12210836" cy="1200329"/>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A View in SQL is a virtual table that is based on the result of a query. It does not store data physically but provides a way to simplify complex queries by saving them as a reusable table-like structure.</a:t>
            </a:r>
            <a:endParaRPr lang="en-US" altLang="zh-CN" sz="2400" b="1" dirty="0" smtClean="0">
              <a:solidFill>
                <a:schemeClr val="bg1"/>
              </a:solidFill>
              <a:latin typeface="Yu Gothic UI" panose="020B0500000000000000" pitchFamily="34" charset="-128"/>
              <a:ea typeface="Open Sans"/>
              <a:cs typeface="Open Sans"/>
            </a:endParaRPr>
          </a:p>
        </p:txBody>
      </p:sp>
      <p:sp>
        <p:nvSpPr>
          <p:cNvPr id="18" name="Rectangle 17"/>
          <p:cNvSpPr/>
          <p:nvPr/>
        </p:nvSpPr>
        <p:spPr>
          <a:xfrm>
            <a:off x="1524000" y="114300"/>
            <a:ext cx="2437765" cy="706755"/>
          </a:xfrm>
          <a:prstGeom prst="rect">
            <a:avLst/>
          </a:prstGeom>
        </p:spPr>
        <p:txBody>
          <a:bodyPr wrap="square">
            <a:spAutoFit/>
          </a:bodyPr>
          <a:lstStyle/>
          <a:p>
            <a:r>
              <a:rPr lang="en-US" altLang="en-IN" sz="4000" b="1" dirty="0">
                <a:solidFill>
                  <a:srgbClr val="604A7B"/>
                </a:solidFill>
              </a:rPr>
              <a:t>VIE</a:t>
            </a:r>
            <a:r>
              <a:rPr lang="en-IN" sz="4000" b="1" dirty="0">
                <a:solidFill>
                  <a:srgbClr val="604A7B"/>
                </a:solidFill>
              </a:rPr>
              <a:t>W</a:t>
            </a:r>
            <a:endParaRPr lang="en-IN" sz="4000" b="1" dirty="0">
              <a:solidFill>
                <a:srgbClr val="604A7B"/>
              </a:solidFill>
            </a:endParaRPr>
          </a:p>
        </p:txBody>
      </p:sp>
      <p:pic>
        <p:nvPicPr>
          <p:cNvPr id="19" name="Picture 18"/>
          <p:cNvPicPr>
            <a:picLocks noChangeAspect="1"/>
          </p:cNvPicPr>
          <p:nvPr/>
        </p:nvPicPr>
        <p:blipFill>
          <a:blip r:embed="rId1"/>
          <a:stretch>
            <a:fillRect/>
          </a:stretch>
        </p:blipFill>
        <p:spPr>
          <a:xfrm>
            <a:off x="304800" y="1662729"/>
            <a:ext cx="10624481" cy="4343400"/>
          </a:xfrm>
          <a:prstGeom prst="rect">
            <a:avLst/>
          </a:prstGeom>
          <a:noFill/>
          <a:ln>
            <a:noFill/>
          </a:ln>
        </p:spPr>
      </p:pic>
      <p:pic>
        <p:nvPicPr>
          <p:cNvPr id="20" name="Picture 19"/>
          <p:cNvPicPr>
            <a:picLocks noChangeAspect="1"/>
          </p:cNvPicPr>
          <p:nvPr/>
        </p:nvPicPr>
        <p:blipFill rotWithShape="1">
          <a:blip r:embed="rId2"/>
          <a:srcRect r="9246" b="8900"/>
          <a:stretch>
            <a:fillRect/>
          </a:stretch>
        </p:blipFill>
        <p:spPr>
          <a:xfrm>
            <a:off x="7010400" y="6134100"/>
            <a:ext cx="8382001" cy="3899871"/>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5624215" y="2494898"/>
            <a:ext cx="7029410" cy="3061335"/>
            <a:chOff x="4177985" y="2266298"/>
            <a:chExt cx="9004615" cy="3061335"/>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177985" y="2266298"/>
              <a:ext cx="8656138" cy="3061335"/>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FUNCTION</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2681808"/>
            <a:chOff x="-303064" y="-2079224"/>
            <a:chExt cx="9660686" cy="3814772"/>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3423054"/>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FUNCTIONW</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137160" y="1465711"/>
            <a:ext cx="18125440"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A function in SQL is a reusable block of code that performs a specific task and returns a value. Functions help in modularizing and simplifying SQL queries.</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21" name="Picture 20"/>
          <p:cNvPicPr>
            <a:picLocks noChangeAspect="1"/>
          </p:cNvPicPr>
          <p:nvPr/>
        </p:nvPicPr>
        <p:blipFill>
          <a:blip r:embed="rId1"/>
          <a:stretch>
            <a:fillRect/>
          </a:stretch>
        </p:blipFill>
        <p:spPr>
          <a:xfrm>
            <a:off x="380999" y="2933700"/>
            <a:ext cx="13014261" cy="6874683"/>
          </a:xfrm>
          <a:prstGeom prst="rect">
            <a:avLst/>
          </a:prstGeom>
          <a:noFill/>
          <a:ln>
            <a:noFill/>
          </a:ln>
        </p:spPr>
      </p:pic>
      <p:pic>
        <p:nvPicPr>
          <p:cNvPr id="22" name="Picture 21"/>
          <p:cNvPicPr>
            <a:picLocks noChangeAspect="1"/>
          </p:cNvPicPr>
          <p:nvPr/>
        </p:nvPicPr>
        <p:blipFill>
          <a:blip r:embed="rId2"/>
          <a:stretch>
            <a:fillRect/>
          </a:stretch>
        </p:blipFill>
        <p:spPr>
          <a:xfrm>
            <a:off x="10134600" y="3118536"/>
            <a:ext cx="6988239" cy="5830304"/>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5624215" y="2494898"/>
            <a:ext cx="7029410" cy="2809818"/>
            <a:chOff x="4177985" y="2266298"/>
            <a:chExt cx="9004615" cy="2809818"/>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177985" y="2266298"/>
              <a:ext cx="8656138" cy="2529539"/>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TRIGGER</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2592341"/>
            <a:chOff x="167731" y="-1951961"/>
            <a:chExt cx="9189891" cy="3687509"/>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9" y="-1951961"/>
              <a:ext cx="8656138" cy="3598175"/>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NORMALIZATION</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1026"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77143" y="5792750"/>
            <a:ext cx="8841243" cy="30003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216560" y="1247718"/>
            <a:ext cx="170046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b="1" i="1" dirty="0">
                <a:solidFill>
                  <a:schemeClr val="bg1"/>
                </a:solidFill>
                <a:latin typeface="Yu Gothic UI" panose="020B0500000000000000" pitchFamily="34" charset="-128"/>
                <a:ea typeface="Open Sans"/>
                <a:cs typeface="Open Sans"/>
              </a:rPr>
              <a:t>In our project, we store data about smartphone models, their variants (RAM/ROM configurations), and availability across multiple vendors. Initially, we faced two challenges</a:t>
            </a:r>
            <a:r>
              <a:rPr lang="en-US" altLang="zh-CN" sz="2400" b="1" i="1" dirty="0" smtClean="0">
                <a:solidFill>
                  <a:schemeClr val="bg1"/>
                </a:solidFill>
                <a:latin typeface="Yu Gothic UI" panose="020B0500000000000000" pitchFamily="34" charset="-128"/>
                <a:ea typeface="Open Sans"/>
                <a:cs typeface="Open Sans"/>
              </a:rPr>
              <a:t>:</a:t>
            </a:r>
            <a:endParaRPr lang="en-US" altLang="zh-CN" sz="2400" b="1" i="1" dirty="0" smtClean="0">
              <a:solidFill>
                <a:schemeClr val="bg1"/>
              </a:solidFill>
              <a:latin typeface="Yu Gothic UI" panose="020B0500000000000000" pitchFamily="34" charset="-128"/>
              <a:ea typeface="Open Sans"/>
              <a:cs typeface="Open Sans"/>
            </a:endParaRPr>
          </a:p>
          <a:p>
            <a:pPr marL="0" marR="0" lvl="0" indent="0" algn="l" defTabSz="914400" rtl="0" eaLnBrk="0" fontAlgn="base" latinLnBrk="0" hangingPunct="0">
              <a:lnSpc>
                <a:spcPct val="100000"/>
              </a:lnSpc>
              <a:spcBef>
                <a:spcPct val="0"/>
              </a:spcBef>
              <a:spcAft>
                <a:spcPct val="0"/>
              </a:spcAft>
              <a:buClrTx/>
              <a:buSzTx/>
            </a:pPr>
            <a:endParaRPr lang="en-US" altLang="zh-CN" sz="2400" b="1" i="1" dirty="0">
              <a:solidFill>
                <a:schemeClr val="bg1"/>
              </a:solidFill>
              <a:latin typeface="Yu Gothic UI" panose="020B0500000000000000" pitchFamily="34" charset="-128"/>
              <a:ea typeface="Open Sans"/>
              <a:cs typeface="Open Sans"/>
            </a:endParaRPr>
          </a:p>
        </p:txBody>
      </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5" name="Rectangle 5"/>
          <p:cNvSpPr>
            <a:spLocks noChangeArrowheads="1"/>
          </p:cNvSpPr>
          <p:nvPr/>
        </p:nvSpPr>
        <p:spPr bwMode="auto">
          <a:xfrm rot="10800000" flipV="1">
            <a:off x="237682" y="8962205"/>
            <a:ext cx="17601459"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l" eaLnBrk="0" fontAlgn="base" hangingPunct="0">
              <a:buClrTx/>
              <a:buSzTx/>
              <a:buFontTx/>
            </a:pPr>
            <a:r>
              <a:rPr lang="en-US" altLang="zh-CN" sz="2800" b="1" i="1" dirty="0">
                <a:solidFill>
                  <a:schemeClr val="bg1"/>
                </a:solidFill>
                <a:latin typeface="Yu Gothic UI" panose="020B0500000000000000" pitchFamily="34" charset="-128"/>
                <a:ea typeface="Open Sans"/>
                <a:cs typeface="Open Sans"/>
              </a:rPr>
              <a:t>To solve these issues, we apply normalization, ensuring efficient storage, eliminating redundancy, and maintaining data integrity.</a:t>
            </a:r>
            <a:endParaRPr lang="en-US" altLang="zh-CN" sz="2800" b="1" i="1" dirty="0">
              <a:solidFill>
                <a:schemeClr val="bg1"/>
              </a:solidFill>
              <a:latin typeface="Yu Gothic UI" panose="020B0500000000000000" pitchFamily="34" charset="-128"/>
              <a:ea typeface="Open Sans"/>
              <a:cs typeface="Open Sans"/>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800" b="1" i="1" dirty="0">
              <a:solidFill>
                <a:schemeClr val="bg1"/>
              </a:solidFill>
              <a:latin typeface="Yu Gothic UI" panose="020B0500000000000000" pitchFamily="34" charset="-128"/>
              <a:ea typeface="Open Sans"/>
              <a:cs typeface="Open Sans"/>
            </a:endParaRPr>
          </a:p>
        </p:txBody>
      </p:sp>
      <p:sp>
        <p:nvSpPr>
          <p:cNvPr id="6" name="Rectangle 5"/>
          <p:cNvSpPr/>
          <p:nvPr/>
        </p:nvSpPr>
        <p:spPr>
          <a:xfrm>
            <a:off x="10497262" y="2723456"/>
            <a:ext cx="7566308" cy="1815882"/>
          </a:xfrm>
          <a:prstGeom prst="rect">
            <a:avLst/>
          </a:prstGeom>
        </p:spPr>
        <p:txBody>
          <a:bodyPr wrap="square">
            <a:spAutoFit/>
          </a:bodyPr>
          <a:lstStyle/>
          <a:p>
            <a:pPr lvl="0" algn="just" eaLnBrk="0" fontAlgn="base" hangingPunct="0">
              <a:spcBef>
                <a:spcPct val="0"/>
              </a:spcBef>
              <a:spcAft>
                <a:spcPct val="0"/>
              </a:spcAft>
            </a:pPr>
            <a:r>
              <a:rPr lang="en-US" altLang="zh-CN" sz="2800" b="1" dirty="0">
                <a:solidFill>
                  <a:schemeClr val="bg1"/>
                </a:solidFill>
                <a:latin typeface="Yu Gothic UI" panose="020B0500000000000000" pitchFamily="34" charset="-128"/>
                <a:ea typeface="Open Sans"/>
                <a:cs typeface="Open Sans"/>
              </a:rPr>
              <a:t>Same smartphone available at different vendors – A single model is sold by multiple vendors, causing data duplication and difficulty in tracking stock availability.</a:t>
            </a:r>
            <a:endParaRPr lang="en-US" altLang="zh-CN" sz="2800" b="1" dirty="0">
              <a:solidFill>
                <a:schemeClr val="bg1"/>
              </a:solidFill>
              <a:latin typeface="Yu Gothic UI" panose="020B0500000000000000" pitchFamily="34" charset="-128"/>
              <a:ea typeface="Open Sans"/>
              <a:cs typeface="Open Sans"/>
            </a:endParaRPr>
          </a:p>
        </p:txBody>
      </p:sp>
      <p:sp>
        <p:nvSpPr>
          <p:cNvPr id="7" name="Rectangle 6"/>
          <p:cNvSpPr/>
          <p:nvPr/>
        </p:nvSpPr>
        <p:spPr>
          <a:xfrm>
            <a:off x="232602" y="6375791"/>
            <a:ext cx="8674927" cy="1815882"/>
          </a:xfrm>
          <a:prstGeom prst="rect">
            <a:avLst/>
          </a:prstGeom>
        </p:spPr>
        <p:txBody>
          <a:bodyPr wrap="square">
            <a:spAutoFit/>
          </a:bodyPr>
          <a:lstStyle/>
          <a:p>
            <a:pPr lvl="0" eaLnBrk="0" fontAlgn="base" hangingPunct="0">
              <a:spcBef>
                <a:spcPct val="0"/>
              </a:spcBef>
              <a:spcAft>
                <a:spcPct val="0"/>
              </a:spcAft>
            </a:pPr>
            <a:r>
              <a:rPr lang="en-US" altLang="zh-CN" sz="2800" b="1" dirty="0">
                <a:solidFill>
                  <a:schemeClr val="bg1"/>
                </a:solidFill>
                <a:latin typeface="Yu Gothic UI" panose="020B0500000000000000" pitchFamily="34" charset="-128"/>
                <a:ea typeface="Open Sans"/>
                <a:cs typeface="Open Sans"/>
              </a:rPr>
              <a:t>Multiple values in the Variant (RAM/ROM) column – Some smartphone models have multiple RAM and ROM configurations, leading to data redundancy and inconsistency.</a:t>
            </a:r>
            <a:endParaRPr lang="en-US" altLang="zh-CN" sz="2800" b="1" dirty="0">
              <a:solidFill>
                <a:schemeClr val="bg1"/>
              </a:solidFill>
              <a:latin typeface="Yu Gothic UI" panose="020B0500000000000000" pitchFamily="34" charset="-128"/>
              <a:ea typeface="Open Sans"/>
              <a:cs typeface="Open Sans"/>
            </a:endParaRPr>
          </a:p>
        </p:txBody>
      </p:sp>
      <p:pic>
        <p:nvPicPr>
          <p:cNvPr id="8" name="Picture 7"/>
          <p:cNvPicPr>
            <a:picLocks noChangeAspect="1"/>
          </p:cNvPicPr>
          <p:nvPr/>
        </p:nvPicPr>
        <p:blipFill>
          <a:blip r:embed="rId2"/>
          <a:stretch>
            <a:fillRect/>
          </a:stretch>
        </p:blipFill>
        <p:spPr>
          <a:xfrm>
            <a:off x="304800" y="2400300"/>
            <a:ext cx="9279255" cy="31489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TRIGGERW</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4" name="Rectangle 3"/>
          <p:cNvSpPr/>
          <p:nvPr/>
        </p:nvSpPr>
        <p:spPr>
          <a:xfrm>
            <a:off x="137160" y="1465711"/>
            <a:ext cx="18125440" cy="830997"/>
          </a:xfrm>
          <a:prstGeom prst="rect">
            <a:avLst/>
          </a:prstGeom>
        </p:spPr>
        <p:txBody>
          <a:bodyPr wrap="square">
            <a:spAutoFit/>
          </a:bodyPr>
          <a:lstStyle/>
          <a:p>
            <a:pPr algn="just"/>
            <a:r>
              <a:rPr lang="en-US" altLang="zh-CN" sz="2400" b="1" dirty="0">
                <a:solidFill>
                  <a:schemeClr val="bg1"/>
                </a:solidFill>
                <a:latin typeface="Yu Gothic UI" panose="020B0500000000000000" pitchFamily="34" charset="-128"/>
                <a:ea typeface="Open Sans"/>
                <a:cs typeface="Open Sans"/>
              </a:rPr>
              <a:t>A trigger in SQL is a special type of stored procedure that automatically executes when a specific event occurs in a table, such as INSERT, UPDATE, or DELETE.</a:t>
            </a:r>
            <a:endParaRPr lang="en-US" altLang="zh-CN" sz="2400" b="1" dirty="0" smtClean="0">
              <a:solidFill>
                <a:schemeClr val="bg1"/>
              </a:solidFill>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167640" y="2603832"/>
            <a:ext cx="13742216" cy="1396668"/>
          </a:xfrm>
          <a:prstGeom prst="rect">
            <a:avLst/>
          </a:prstGeom>
          <a:noFill/>
          <a:ln>
            <a:noFill/>
          </a:ln>
        </p:spPr>
      </p:pic>
      <p:pic>
        <p:nvPicPr>
          <p:cNvPr id="19" name="Picture 18"/>
          <p:cNvPicPr>
            <a:picLocks noChangeAspect="1"/>
          </p:cNvPicPr>
          <p:nvPr/>
        </p:nvPicPr>
        <p:blipFill>
          <a:blip r:embed="rId2"/>
          <a:stretch>
            <a:fillRect/>
          </a:stretch>
        </p:blipFill>
        <p:spPr>
          <a:xfrm>
            <a:off x="234667" y="4289844"/>
            <a:ext cx="12116622" cy="4968456"/>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TRIGGER</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pic>
        <p:nvPicPr>
          <p:cNvPr id="20" name="Picture 19"/>
          <p:cNvPicPr>
            <a:picLocks noChangeAspect="1"/>
          </p:cNvPicPr>
          <p:nvPr/>
        </p:nvPicPr>
        <p:blipFill>
          <a:blip r:embed="rId1"/>
          <a:stretch>
            <a:fillRect/>
          </a:stretch>
        </p:blipFill>
        <p:spPr>
          <a:xfrm>
            <a:off x="533400" y="2781300"/>
            <a:ext cx="16838047" cy="4190351"/>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TRIGGER</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18" name="Rectangle 17"/>
          <p:cNvSpPr/>
          <p:nvPr/>
        </p:nvSpPr>
        <p:spPr>
          <a:xfrm>
            <a:off x="533400" y="1562100"/>
            <a:ext cx="2453640" cy="584775"/>
          </a:xfrm>
          <a:prstGeom prst="rect">
            <a:avLst/>
          </a:prstGeom>
        </p:spPr>
        <p:txBody>
          <a:bodyPr wrap="square">
            <a:spAutoFit/>
          </a:bodyPr>
          <a:lstStyle/>
          <a:p>
            <a:pPr algn="just"/>
            <a:r>
              <a:rPr lang="en-US" altLang="zh-CN" sz="3200" b="1" u="sng"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INITIALLY</a:t>
            </a:r>
            <a:endParaRPr lang="en-US" altLang="zh-CN" sz="3200" b="1" u="sng"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19" name="Picture 18"/>
          <p:cNvPicPr>
            <a:picLocks noChangeAspect="1"/>
          </p:cNvPicPr>
          <p:nvPr/>
        </p:nvPicPr>
        <p:blipFill>
          <a:blip r:embed="rId1"/>
          <a:stretch>
            <a:fillRect/>
          </a:stretch>
        </p:blipFill>
        <p:spPr>
          <a:xfrm>
            <a:off x="358557" y="2542872"/>
            <a:ext cx="9493685" cy="2243962"/>
          </a:xfrm>
          <a:prstGeom prst="rect">
            <a:avLst/>
          </a:prstGeom>
          <a:noFill/>
          <a:ln>
            <a:noFill/>
          </a:ln>
        </p:spPr>
      </p:pic>
      <p:sp>
        <p:nvSpPr>
          <p:cNvPr id="21" name="Rectangle 20"/>
          <p:cNvSpPr/>
          <p:nvPr/>
        </p:nvSpPr>
        <p:spPr>
          <a:xfrm>
            <a:off x="9882722" y="3363817"/>
            <a:ext cx="2453640"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LOG TABLE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22" name="Picture 21"/>
          <p:cNvPicPr>
            <a:picLocks noChangeAspect="1"/>
          </p:cNvPicPr>
          <p:nvPr/>
        </p:nvPicPr>
        <p:blipFill>
          <a:blip r:embed="rId2"/>
          <a:stretch>
            <a:fillRect/>
          </a:stretch>
        </p:blipFill>
        <p:spPr>
          <a:xfrm>
            <a:off x="358557" y="6306675"/>
            <a:ext cx="16849862" cy="1909247"/>
          </a:xfrm>
          <a:prstGeom prst="rect">
            <a:avLst/>
          </a:prstGeom>
          <a:noFill/>
          <a:ln>
            <a:noFill/>
          </a:ln>
        </p:spPr>
      </p:pic>
      <p:sp>
        <p:nvSpPr>
          <p:cNvPr id="24" name="Minus 23"/>
          <p:cNvSpPr/>
          <p:nvPr/>
        </p:nvSpPr>
        <p:spPr>
          <a:xfrm>
            <a:off x="-1828800" y="6662328"/>
            <a:ext cx="20726400" cy="2595972"/>
          </a:xfrm>
          <a:prstGeom prst="mathMinus">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8072" y="8504449"/>
            <a:ext cx="5059328"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AVAILABILITY TABLE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457200" y="-1658777"/>
            <a:ext cx="5562600" cy="3061335"/>
            <a:chOff x="-303064" y="-2079224"/>
            <a:chExt cx="9660686" cy="4354635"/>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303064" y="-2079224"/>
              <a:ext cx="8656139" cy="4354635"/>
            </a:xfrm>
            <a:prstGeom prst="rect">
              <a:avLst/>
            </a:prstGeom>
          </p:spPr>
          <p:txBody>
            <a:bodyPr wrap="square" lIns="0" tIns="0" rIns="0" bIns="0" rtlCol="0" anchor="t">
              <a:spAutoFit/>
            </a:bodyPr>
            <a:lstStyle/>
            <a:p>
              <a:pPr algn="ctr">
                <a:lnSpc>
                  <a:spcPts val="23875"/>
                </a:lnSpc>
                <a:spcBef>
                  <a:spcPct val="0"/>
                </a:spcBef>
              </a:pPr>
              <a:r>
                <a:rPr lang="en-US" sz="28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TRIGGER</a:t>
              </a:r>
              <a:endParaRPr lang="en-US" sz="28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18" name="Rectangle 17"/>
          <p:cNvSpPr/>
          <p:nvPr/>
        </p:nvSpPr>
        <p:spPr>
          <a:xfrm>
            <a:off x="556612" y="2377947"/>
            <a:ext cx="4572000" cy="584775"/>
          </a:xfrm>
          <a:prstGeom prst="rect">
            <a:avLst/>
          </a:prstGeom>
        </p:spPr>
        <p:txBody>
          <a:bodyPr wrap="square">
            <a:spAutoFit/>
          </a:bodyPr>
          <a:lstStyle/>
          <a:p>
            <a:pPr algn="just"/>
            <a:r>
              <a:rPr lang="en-US" altLang="zh-CN" sz="3200" b="1" u="sng"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AFTER UPDATE</a:t>
            </a:r>
            <a:endParaRPr lang="en-US" altLang="zh-CN" sz="3200" b="1" u="sng"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
        <p:nvSpPr>
          <p:cNvPr id="21" name="Rectangle 20"/>
          <p:cNvSpPr/>
          <p:nvPr/>
        </p:nvSpPr>
        <p:spPr>
          <a:xfrm>
            <a:off x="533400" y="5076060"/>
            <a:ext cx="2453640"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LOG TABLE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
        <p:nvSpPr>
          <p:cNvPr id="20" name="Rectangle 19"/>
          <p:cNvSpPr/>
          <p:nvPr/>
        </p:nvSpPr>
        <p:spPr>
          <a:xfrm>
            <a:off x="556612" y="7659947"/>
            <a:ext cx="5059328"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AVAILABILITY TABLE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26" name="Picture 25"/>
          <p:cNvPicPr>
            <a:picLocks noChangeAspect="1"/>
          </p:cNvPicPr>
          <p:nvPr/>
        </p:nvPicPr>
        <p:blipFill>
          <a:blip r:embed="rId1"/>
          <a:stretch>
            <a:fillRect/>
          </a:stretch>
        </p:blipFill>
        <p:spPr>
          <a:xfrm>
            <a:off x="533400" y="6029651"/>
            <a:ext cx="12861017" cy="1415444"/>
          </a:xfrm>
          <a:prstGeom prst="rect">
            <a:avLst/>
          </a:prstGeom>
          <a:noFill/>
          <a:ln>
            <a:noFill/>
          </a:ln>
        </p:spPr>
      </p:pic>
      <p:sp>
        <p:nvSpPr>
          <p:cNvPr id="24" name="Minus 23"/>
          <p:cNvSpPr/>
          <p:nvPr/>
        </p:nvSpPr>
        <p:spPr>
          <a:xfrm>
            <a:off x="-1945102" y="5913687"/>
            <a:ext cx="17818019" cy="1922684"/>
          </a:xfrm>
          <a:prstGeom prst="mathMinus">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556612" y="1344813"/>
            <a:ext cx="9442079" cy="790716"/>
          </a:xfrm>
          <a:prstGeom prst="rect">
            <a:avLst/>
          </a:prstGeom>
          <a:noFill/>
          <a:ln>
            <a:noFill/>
          </a:ln>
        </p:spPr>
      </p:pic>
      <p:pic>
        <p:nvPicPr>
          <p:cNvPr id="25" name="Picture 24"/>
          <p:cNvPicPr>
            <a:picLocks noChangeAspect="1"/>
          </p:cNvPicPr>
          <p:nvPr/>
        </p:nvPicPr>
        <p:blipFill>
          <a:blip r:embed="rId3"/>
          <a:stretch>
            <a:fillRect/>
          </a:stretch>
        </p:blipFill>
        <p:spPr>
          <a:xfrm>
            <a:off x="533400" y="3117385"/>
            <a:ext cx="7516991" cy="1814446"/>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3810000" y="2566098"/>
            <a:ext cx="10758785" cy="6129883"/>
            <a:chOff x="4177985" y="2266298"/>
            <a:chExt cx="9004615" cy="6129883"/>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177985" y="2266298"/>
              <a:ext cx="8656138" cy="6129883"/>
            </a:xfrm>
            <a:prstGeom prst="rect">
              <a:avLst/>
            </a:prstGeom>
          </p:spPr>
          <p:txBody>
            <a:bodyPr wrap="square" lIns="0" tIns="0" rIns="0" bIns="0" rtlCol="0" anchor="t">
              <a:spAutoFit/>
            </a:bodyPr>
            <a:lstStyle/>
            <a:p>
              <a:pPr algn="ctr">
                <a:lnSpc>
                  <a:spcPts val="23875"/>
                </a:lnSpc>
                <a:spcBef>
                  <a:spcPct val="0"/>
                </a:spcBef>
              </a:pPr>
              <a:r>
                <a:rPr lang="en-US" sz="5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PROCEDURE AND CURSOR</a:t>
              </a:r>
              <a:endParaRPr lang="en-US" sz="5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86117" y="-1652574"/>
            <a:ext cx="5291517" cy="3061335"/>
            <a:chOff x="167731" y="-2070400"/>
            <a:chExt cx="9189891" cy="4354634"/>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490965" y="-2070400"/>
              <a:ext cx="8656139" cy="4354634"/>
            </a:xfrm>
            <a:prstGeom prst="rect">
              <a:avLst/>
            </a:prstGeom>
          </p:spPr>
          <p:txBody>
            <a:bodyPr wrap="square" lIns="0" tIns="0" rIns="0" bIns="0" rtlCol="0" anchor="t">
              <a:spAutoFit/>
            </a:bodyPr>
            <a:lstStyle/>
            <a:p>
              <a:pPr algn="ctr">
                <a:lnSpc>
                  <a:spcPts val="23875"/>
                </a:lnSpc>
                <a:spcBef>
                  <a:spcPct val="0"/>
                </a:spcBef>
              </a:pPr>
              <a:r>
                <a:rPr lang="en-US" sz="2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CURSOR AND PROCEDURE W</a:t>
              </a:r>
              <a:endParaRPr lang="en-US" sz="2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20" name="Rectangle 19"/>
          <p:cNvSpPr/>
          <p:nvPr/>
        </p:nvSpPr>
        <p:spPr>
          <a:xfrm>
            <a:off x="123052" y="2454670"/>
            <a:ext cx="5059328"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START OF PROCEDURE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22" name="Picture 21"/>
          <p:cNvPicPr>
            <a:picLocks noChangeAspect="1"/>
          </p:cNvPicPr>
          <p:nvPr/>
        </p:nvPicPr>
        <p:blipFill>
          <a:blip r:embed="rId1"/>
          <a:stretch>
            <a:fillRect/>
          </a:stretch>
        </p:blipFill>
        <p:spPr>
          <a:xfrm>
            <a:off x="123052" y="1366541"/>
            <a:ext cx="17795992" cy="726839"/>
          </a:xfrm>
          <a:prstGeom prst="rect">
            <a:avLst/>
          </a:prstGeom>
          <a:noFill/>
          <a:ln>
            <a:noFill/>
          </a:ln>
        </p:spPr>
      </p:pic>
      <p:pic>
        <p:nvPicPr>
          <p:cNvPr id="28" name="Picture 27"/>
          <p:cNvPicPr>
            <a:picLocks noChangeAspect="1"/>
          </p:cNvPicPr>
          <p:nvPr/>
        </p:nvPicPr>
        <p:blipFill>
          <a:blip r:embed="rId2"/>
          <a:stretch>
            <a:fillRect/>
          </a:stretch>
        </p:blipFill>
        <p:spPr>
          <a:xfrm>
            <a:off x="259429" y="3238500"/>
            <a:ext cx="7886760" cy="4977422"/>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86117" y="-1652574"/>
            <a:ext cx="5291517" cy="3061335"/>
            <a:chOff x="167731" y="-2070400"/>
            <a:chExt cx="9189891" cy="4354634"/>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490964" y="-2070400"/>
              <a:ext cx="8656139" cy="4354634"/>
            </a:xfrm>
            <a:prstGeom prst="rect">
              <a:avLst/>
            </a:prstGeom>
          </p:spPr>
          <p:txBody>
            <a:bodyPr wrap="square" lIns="0" tIns="0" rIns="0" bIns="0" rtlCol="0" anchor="t">
              <a:spAutoFit/>
            </a:bodyPr>
            <a:lstStyle/>
            <a:p>
              <a:pPr algn="ctr">
                <a:lnSpc>
                  <a:spcPts val="23875"/>
                </a:lnSpc>
                <a:spcBef>
                  <a:spcPct val="0"/>
                </a:spcBef>
              </a:pPr>
              <a:r>
                <a:rPr lang="en-US" sz="2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CURSOR AND </a:t>
              </a:r>
              <a:r>
                <a:rPr lang="en-US" sz="2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PROCEDURE W</a:t>
              </a:r>
              <a:endParaRPr lang="en-US" sz="2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20" name="Rectangle 19"/>
          <p:cNvSpPr/>
          <p:nvPr/>
        </p:nvSpPr>
        <p:spPr>
          <a:xfrm>
            <a:off x="97652" y="1261424"/>
            <a:ext cx="8023137"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PHASES OF CURSOR : START</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102731" y="2066812"/>
            <a:ext cx="15100119" cy="3762488"/>
          </a:xfrm>
          <a:prstGeom prst="rect">
            <a:avLst/>
          </a:prstGeom>
          <a:noFill/>
          <a:ln>
            <a:noFill/>
          </a:ln>
        </p:spPr>
      </p:pic>
      <p:pic>
        <p:nvPicPr>
          <p:cNvPr id="19" name="Picture 18"/>
          <p:cNvPicPr>
            <a:picLocks noChangeAspect="1"/>
          </p:cNvPicPr>
          <p:nvPr/>
        </p:nvPicPr>
        <p:blipFill>
          <a:blip r:embed="rId2"/>
          <a:stretch>
            <a:fillRect/>
          </a:stretch>
        </p:blipFill>
        <p:spPr>
          <a:xfrm>
            <a:off x="137295" y="6667500"/>
            <a:ext cx="14036782" cy="1548422"/>
          </a:xfrm>
          <a:prstGeom prst="rect">
            <a:avLst/>
          </a:prstGeom>
          <a:noFill/>
          <a:ln>
            <a:noFill/>
          </a:ln>
        </p:spPr>
      </p:pic>
      <p:sp>
        <p:nvSpPr>
          <p:cNvPr id="21" name="Rectangle 20"/>
          <p:cNvSpPr/>
          <p:nvPr/>
        </p:nvSpPr>
        <p:spPr>
          <a:xfrm>
            <a:off x="107812" y="5956012"/>
            <a:ext cx="8023137"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ERROR HANDLER</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86117" y="-1652574"/>
            <a:ext cx="5291517" cy="3061335"/>
            <a:chOff x="167731" y="-2070400"/>
            <a:chExt cx="9189891" cy="4354634"/>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490965" y="-2070400"/>
              <a:ext cx="8656139" cy="4354634"/>
            </a:xfrm>
            <a:prstGeom prst="rect">
              <a:avLst/>
            </a:prstGeom>
          </p:spPr>
          <p:txBody>
            <a:bodyPr wrap="square" lIns="0" tIns="0" rIns="0" bIns="0" rtlCol="0" anchor="t">
              <a:spAutoFit/>
            </a:bodyPr>
            <a:lstStyle/>
            <a:p>
              <a:pPr algn="ctr">
                <a:lnSpc>
                  <a:spcPts val="23875"/>
                </a:lnSpc>
                <a:spcBef>
                  <a:spcPct val="0"/>
                </a:spcBef>
              </a:pPr>
              <a:r>
                <a:rPr lang="en-US" sz="2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CURSOR ALONG PROCEDURE W</a:t>
              </a:r>
              <a:endParaRPr lang="en-US" sz="2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20" name="Rectangle 19"/>
          <p:cNvSpPr/>
          <p:nvPr/>
        </p:nvSpPr>
        <p:spPr>
          <a:xfrm>
            <a:off x="97652" y="1261424"/>
            <a:ext cx="8023137"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OPEN CURSOR</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
        <p:nvSpPr>
          <p:cNvPr id="21" name="Rectangle 20"/>
          <p:cNvSpPr/>
          <p:nvPr/>
        </p:nvSpPr>
        <p:spPr>
          <a:xfrm>
            <a:off x="157613" y="3501661"/>
            <a:ext cx="1568588"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FETCH</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22" name="Picture 21"/>
          <p:cNvPicPr>
            <a:picLocks noChangeAspect="1"/>
          </p:cNvPicPr>
          <p:nvPr/>
        </p:nvPicPr>
        <p:blipFill>
          <a:blip r:embed="rId1"/>
          <a:stretch>
            <a:fillRect/>
          </a:stretch>
        </p:blipFill>
        <p:spPr>
          <a:xfrm>
            <a:off x="157614" y="1936954"/>
            <a:ext cx="5412107" cy="1149146"/>
          </a:xfrm>
          <a:prstGeom prst="rect">
            <a:avLst/>
          </a:prstGeom>
          <a:noFill/>
          <a:ln>
            <a:noFill/>
          </a:ln>
        </p:spPr>
      </p:pic>
      <p:pic>
        <p:nvPicPr>
          <p:cNvPr id="23" name="Picture 22"/>
          <p:cNvPicPr>
            <a:picLocks noChangeAspect="1"/>
          </p:cNvPicPr>
          <p:nvPr/>
        </p:nvPicPr>
        <p:blipFill>
          <a:blip r:embed="rId2"/>
          <a:stretch>
            <a:fillRect/>
          </a:stretch>
        </p:blipFill>
        <p:spPr>
          <a:xfrm>
            <a:off x="157613" y="4327460"/>
            <a:ext cx="17204945" cy="554044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86117" y="-1652574"/>
            <a:ext cx="5291517" cy="3061335"/>
            <a:chOff x="167731" y="-2070400"/>
            <a:chExt cx="9189891" cy="4354634"/>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800"/>
              </a:p>
            </p:txBody>
          </p:sp>
        </p:grpSp>
        <p:sp>
          <p:nvSpPr>
            <p:cNvPr id="45" name="TextBox 3"/>
            <p:cNvSpPr txBox="1"/>
            <p:nvPr/>
          </p:nvSpPr>
          <p:spPr>
            <a:xfrm>
              <a:off x="490965" y="-2070400"/>
              <a:ext cx="8656139" cy="4354634"/>
            </a:xfrm>
            <a:prstGeom prst="rect">
              <a:avLst/>
            </a:prstGeom>
          </p:spPr>
          <p:txBody>
            <a:bodyPr wrap="square" lIns="0" tIns="0" rIns="0" bIns="0" rtlCol="0" anchor="t">
              <a:spAutoFit/>
            </a:bodyPr>
            <a:lstStyle/>
            <a:p>
              <a:pPr algn="ctr">
                <a:lnSpc>
                  <a:spcPts val="23875"/>
                </a:lnSpc>
                <a:spcBef>
                  <a:spcPct val="0"/>
                </a:spcBef>
              </a:pPr>
              <a:r>
                <a:rPr lang="en-US" sz="2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CURSOR ALONG PROCEDURE W</a:t>
              </a:r>
              <a:endParaRPr lang="en-US" sz="2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20" name="Rectangle 19"/>
          <p:cNvSpPr/>
          <p:nvPr/>
        </p:nvSpPr>
        <p:spPr>
          <a:xfrm>
            <a:off x="294640" y="1824456"/>
            <a:ext cx="5984240" cy="1077218"/>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CLOSE CURSOR</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AFTER THAT END PROCEDURE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
        <p:nvSpPr>
          <p:cNvPr id="21" name="Rectangle 20"/>
          <p:cNvSpPr/>
          <p:nvPr/>
        </p:nvSpPr>
        <p:spPr>
          <a:xfrm>
            <a:off x="264160" y="6819900"/>
            <a:ext cx="4114800"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CALL PROCEDURE</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pic>
        <p:nvPicPr>
          <p:cNvPr id="18" name="Picture 17"/>
          <p:cNvPicPr>
            <a:picLocks noChangeAspect="1"/>
          </p:cNvPicPr>
          <p:nvPr/>
        </p:nvPicPr>
        <p:blipFill>
          <a:blip r:embed="rId1"/>
          <a:stretch>
            <a:fillRect/>
          </a:stretch>
        </p:blipFill>
        <p:spPr>
          <a:xfrm>
            <a:off x="294640" y="3603192"/>
            <a:ext cx="5455571" cy="2130717"/>
          </a:xfrm>
          <a:prstGeom prst="rect">
            <a:avLst/>
          </a:prstGeom>
          <a:noFill/>
          <a:ln>
            <a:noFill/>
          </a:ln>
        </p:spPr>
      </p:pic>
      <p:pic>
        <p:nvPicPr>
          <p:cNvPr id="19" name="Picture 18"/>
          <p:cNvPicPr>
            <a:picLocks noChangeAspect="1"/>
          </p:cNvPicPr>
          <p:nvPr/>
        </p:nvPicPr>
        <p:blipFill>
          <a:blip r:embed="rId2"/>
          <a:stretch>
            <a:fillRect/>
          </a:stretch>
        </p:blipFill>
        <p:spPr>
          <a:xfrm>
            <a:off x="264160" y="7832464"/>
            <a:ext cx="6594595" cy="976977"/>
          </a:xfrm>
          <a:prstGeom prst="rect">
            <a:avLst/>
          </a:prstGeom>
          <a:noFill/>
          <a:ln>
            <a:noFill/>
          </a:ln>
        </p:spPr>
      </p:pic>
      <p:pic>
        <p:nvPicPr>
          <p:cNvPr id="24" name="Picture 23"/>
          <p:cNvPicPr>
            <a:picLocks noChangeAspect="1"/>
          </p:cNvPicPr>
          <p:nvPr/>
        </p:nvPicPr>
        <p:blipFill>
          <a:blip r:embed="rId3"/>
          <a:stretch>
            <a:fillRect/>
          </a:stretch>
        </p:blipFill>
        <p:spPr>
          <a:xfrm>
            <a:off x="9829800" y="1777996"/>
            <a:ext cx="7659791" cy="2603504"/>
          </a:xfrm>
          <a:prstGeom prst="rect">
            <a:avLst/>
          </a:prstGeom>
          <a:noFill/>
          <a:ln>
            <a:noFill/>
          </a:ln>
        </p:spPr>
      </p:pic>
      <p:pic>
        <p:nvPicPr>
          <p:cNvPr id="25" name="Picture 24"/>
          <p:cNvPicPr>
            <a:picLocks noChangeAspect="1"/>
          </p:cNvPicPr>
          <p:nvPr/>
        </p:nvPicPr>
        <p:blipFill>
          <a:blip r:embed="rId4"/>
          <a:stretch>
            <a:fillRect/>
          </a:stretch>
        </p:blipFill>
        <p:spPr>
          <a:xfrm>
            <a:off x="9829799" y="4511708"/>
            <a:ext cx="7659792" cy="2079592"/>
          </a:xfrm>
          <a:prstGeom prst="rect">
            <a:avLst/>
          </a:prstGeom>
          <a:noFill/>
          <a:ln>
            <a:noFill/>
          </a:ln>
        </p:spPr>
      </p:pic>
      <p:sp>
        <p:nvSpPr>
          <p:cNvPr id="26" name="Rectangle 25"/>
          <p:cNvSpPr/>
          <p:nvPr/>
        </p:nvSpPr>
        <p:spPr>
          <a:xfrm>
            <a:off x="12254865" y="1123584"/>
            <a:ext cx="8023137" cy="584775"/>
          </a:xfrm>
          <a:prstGeom prst="rect">
            <a:avLst/>
          </a:prstGeom>
        </p:spPr>
        <p:txBody>
          <a:bodyPr wrap="square">
            <a:spAutoFit/>
          </a:bodyPr>
          <a:lstStyle/>
          <a:p>
            <a:pPr algn="just"/>
            <a:r>
              <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rPr>
              <a:t>RESULTS</a:t>
            </a:r>
            <a:endParaRPr lang="en-US" altLang="zh-CN" sz="3200" b="1" dirty="0" smtClean="0">
              <a:solidFill>
                <a:schemeClr val="bg1"/>
              </a:solidFill>
              <a:effectLst>
                <a:outerShdw blurRad="38100" dist="38100" dir="2700000" algn="tl">
                  <a:srgbClr val="000000">
                    <a:alpha val="43137"/>
                  </a:srgbClr>
                </a:outerShdw>
              </a:effectLst>
              <a:latin typeface="Yu Gothic UI" panose="020B0500000000000000" pitchFamily="34" charset="-128"/>
              <a:ea typeface="Open Sans"/>
              <a:cs typeface="Open San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2684" y="3631779"/>
            <a:ext cx="17493480" cy="3434439"/>
          </a:xfrm>
          <a:prstGeom prst="rect">
            <a:avLst/>
          </a:prstGeom>
        </p:spPr>
        <p:txBody>
          <a:bodyPr lIns="0" tIns="0" rIns="0" bIns="0" rtlCol="0" anchor="t">
            <a:spAutoFit/>
          </a:bodyPr>
          <a:lstStyle/>
          <a:p>
            <a:pPr algn="ctr">
              <a:lnSpc>
                <a:spcPts val="28205"/>
              </a:lnSpc>
              <a:spcBef>
                <a:spcPct val="0"/>
              </a:spcBef>
            </a:pPr>
            <a:r>
              <a:rPr lang="en-US" sz="20145">
                <a:solidFill>
                  <a:srgbClr val="FFFFFF">
                    <a:alpha val="69804"/>
                  </a:srgbClr>
                </a:solidFill>
                <a:latin typeface="League Spartan" panose="00000800000000000000"/>
                <a:ea typeface="League Spartan" panose="00000800000000000000"/>
                <a:cs typeface="League Spartan" panose="00000800000000000000"/>
                <a:sym typeface="League Spartan" panose="00000800000000000000"/>
              </a:rPr>
              <a:t>THANK YOU</a:t>
            </a:r>
            <a:endParaRPr lang="en-US" sz="20145">
              <a:solidFill>
                <a:srgbClr val="FFFFFF">
                  <a:alpha val="69804"/>
                </a:srgbClr>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3" name="TextBox 3"/>
          <p:cNvSpPr txBox="1"/>
          <p:nvPr/>
        </p:nvSpPr>
        <p:spPr>
          <a:xfrm>
            <a:off x="422225" y="970682"/>
            <a:ext cx="17534400" cy="3434439"/>
          </a:xfrm>
          <a:prstGeom prst="rect">
            <a:avLst/>
          </a:prstGeom>
        </p:spPr>
        <p:txBody>
          <a:bodyPr lIns="0" tIns="0" rIns="0" bIns="0" rtlCol="0" anchor="t">
            <a:spAutoFit/>
          </a:bodyPr>
          <a:lstStyle/>
          <a:p>
            <a:pPr algn="ctr">
              <a:lnSpc>
                <a:spcPts val="28205"/>
              </a:lnSpc>
              <a:spcBef>
                <a:spcPct val="0"/>
              </a:spcBef>
            </a:pPr>
            <a:r>
              <a:rPr lang="en-US" sz="20145">
                <a:solidFill>
                  <a:srgbClr val="FFFFFF">
                    <a:alpha val="40000"/>
                  </a:srgbClr>
                </a:solidFill>
                <a:latin typeface="League Spartan" panose="00000800000000000000"/>
                <a:ea typeface="League Spartan" panose="00000800000000000000"/>
                <a:cs typeface="League Spartan" panose="00000800000000000000"/>
                <a:sym typeface="League Spartan" panose="00000800000000000000"/>
              </a:rPr>
              <a:t>THANK YOU</a:t>
            </a:r>
            <a:endParaRPr lang="en-US" sz="20145">
              <a:solidFill>
                <a:srgbClr val="FFFFFF">
                  <a:alpha val="40000"/>
                </a:srgbClr>
              </a:solidFill>
              <a:latin typeface="League Spartan" panose="00000800000000000000"/>
              <a:ea typeface="League Spartan" panose="00000800000000000000"/>
              <a:cs typeface="League Spartan" panose="00000800000000000000"/>
              <a:sym typeface="League Spartan" panose="00000800000000000000"/>
            </a:endParaRPr>
          </a:p>
        </p:txBody>
      </p:sp>
      <p:sp>
        <p:nvSpPr>
          <p:cNvPr id="5" name="TextBox 5"/>
          <p:cNvSpPr txBox="1"/>
          <p:nvPr/>
        </p:nvSpPr>
        <p:spPr>
          <a:xfrm>
            <a:off x="442684" y="6292876"/>
            <a:ext cx="17493480" cy="3434439"/>
          </a:xfrm>
          <a:prstGeom prst="rect">
            <a:avLst/>
          </a:prstGeom>
        </p:spPr>
        <p:txBody>
          <a:bodyPr lIns="0" tIns="0" rIns="0" bIns="0" rtlCol="0" anchor="t">
            <a:spAutoFit/>
          </a:bodyPr>
          <a:lstStyle/>
          <a:p>
            <a:pPr algn="ctr">
              <a:lnSpc>
                <a:spcPts val="28205"/>
              </a:lnSpc>
              <a:spcBef>
                <a:spcPct val="0"/>
              </a:spcBef>
            </a:pPr>
            <a:r>
              <a:rPr lang="en-US" sz="20145">
                <a:solidFill>
                  <a:srgbClr val="FFFFFF"/>
                </a:solidFill>
                <a:latin typeface="League Spartan" panose="00000800000000000000"/>
                <a:ea typeface="League Spartan" panose="00000800000000000000"/>
                <a:cs typeface="League Spartan" panose="00000800000000000000"/>
                <a:sym typeface="League Spartan" panose="00000800000000000000"/>
              </a:rPr>
              <a:t>THANK YOU</a:t>
            </a:r>
            <a:endParaRPr lang="en-US" sz="20145">
              <a:solidFill>
                <a:srgbClr val="FFFFFF"/>
              </a:solidFill>
              <a:latin typeface="League Spartan" panose="00000800000000000000"/>
              <a:ea typeface="League Spartan" panose="00000800000000000000"/>
              <a:cs typeface="League Spartan" panose="00000800000000000000"/>
              <a:sym typeface="League Spartan" panose="00000800000000000000"/>
            </a:endParaRPr>
          </a:p>
        </p:txBody>
      </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3064942"/>
            <a:chOff x="167731" y="-1951961"/>
            <a:chExt cx="9189891"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4359766"/>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1 NF</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3"/>
          <p:cNvSpPr>
            <a:spLocks noChangeArrowheads="1"/>
          </p:cNvSpPr>
          <p:nvPr/>
        </p:nvSpPr>
        <p:spPr bwMode="auto">
          <a:xfrm>
            <a:off x="549442" y="1325239"/>
            <a:ext cx="176182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800" b="1" dirty="0" smtClean="0">
                <a:solidFill>
                  <a:schemeClr val="bg1"/>
                </a:solidFill>
                <a:latin typeface="Yu Gothic UI" panose="020B0500000000000000" pitchFamily="34" charset="-128"/>
                <a:ea typeface="Open Sans"/>
                <a:cs typeface="Open Sans"/>
              </a:rPr>
              <a:t>Ensures </a:t>
            </a:r>
            <a:r>
              <a:rPr lang="en-US" altLang="zh-CN" sz="2800" b="1" dirty="0">
                <a:solidFill>
                  <a:schemeClr val="bg1"/>
                </a:solidFill>
                <a:latin typeface="Yu Gothic UI" panose="020B0500000000000000" pitchFamily="34" charset="-128"/>
                <a:ea typeface="Open Sans"/>
                <a:cs typeface="Open Sans"/>
              </a:rPr>
              <a:t>that each column contains </a:t>
            </a:r>
            <a:r>
              <a:rPr lang="en-US" altLang="zh-CN" sz="2800" b="1" i="1" u="sng" dirty="0">
                <a:solidFill>
                  <a:schemeClr val="bg1"/>
                </a:solidFill>
                <a:latin typeface="Yu Gothic UI" panose="020B0500000000000000" pitchFamily="34" charset="-128"/>
                <a:ea typeface="Open Sans"/>
                <a:cs typeface="Open Sans"/>
              </a:rPr>
              <a:t>atomic values </a:t>
            </a:r>
            <a:r>
              <a:rPr lang="en-US" altLang="zh-CN" sz="2800" b="1" dirty="0">
                <a:solidFill>
                  <a:schemeClr val="bg1"/>
                </a:solidFill>
                <a:latin typeface="Yu Gothic UI" panose="020B0500000000000000" pitchFamily="34" charset="-128"/>
                <a:ea typeface="Open Sans"/>
                <a:cs typeface="Open Sans"/>
              </a:rPr>
              <a:t>(no multiple values in a single column</a:t>
            </a:r>
            <a:r>
              <a:rPr lang="en-US" altLang="zh-CN" sz="2800" b="1" dirty="0" smtClean="0">
                <a:solidFill>
                  <a:schemeClr val="bg1"/>
                </a:solidFill>
                <a:latin typeface="Yu Gothic UI" panose="020B0500000000000000" pitchFamily="34" charset="-128"/>
                <a:ea typeface="Open Sans"/>
                <a:cs typeface="Open Sans"/>
              </a:rPr>
              <a:t>).</a:t>
            </a:r>
            <a:endParaRPr lang="en-US" altLang="zh-CN" sz="2800" b="1" dirty="0">
              <a:solidFill>
                <a:schemeClr val="bg1"/>
              </a:solidFill>
              <a:latin typeface="Yu Gothic UI" panose="020B0500000000000000" pitchFamily="34" charset="-128"/>
              <a:ea typeface="Open Sans"/>
              <a:cs typeface="Open Sans"/>
            </a:endParaRPr>
          </a:p>
        </p:txBody>
      </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8" name="Rectangle 7"/>
          <p:cNvSpPr/>
          <p:nvPr/>
        </p:nvSpPr>
        <p:spPr>
          <a:xfrm>
            <a:off x="709863" y="7325160"/>
            <a:ext cx="17297400" cy="1938992"/>
          </a:xfrm>
          <a:prstGeom prst="rect">
            <a:avLst/>
          </a:prstGeom>
        </p:spPr>
        <p:txBody>
          <a:bodyPr wrap="square">
            <a:spAutoFit/>
          </a:bodyPr>
          <a:lstStyle/>
          <a:p>
            <a:pPr lvl="0" eaLnBrk="0" fontAlgn="base" hangingPunct="0">
              <a:spcBef>
                <a:spcPct val="0"/>
              </a:spcBef>
              <a:spcAft>
                <a:spcPct val="0"/>
              </a:spcAft>
            </a:pPr>
            <a:r>
              <a:rPr lang="en-US" altLang="zh-CN" sz="2400" b="1" dirty="0">
                <a:solidFill>
                  <a:schemeClr val="bg1"/>
                </a:solidFill>
                <a:latin typeface="Yu Gothic UI" panose="020B0500000000000000" pitchFamily="34" charset="-128"/>
                <a:ea typeface="Open Sans"/>
                <a:cs typeface="Open Sans"/>
              </a:rPr>
              <a:t>In the context of smartphone variants, multiple RAM/ROM configurations for the same model were initially stored in a single column. To meet 1NF requirements, these values were separated into distinct rows, ensuring each column contains only single, atomic values per entry. This structure allows for better data integrity, easy querying, and avoids redundancy. By doing so, we effectively normalized the data into 1NF.</a:t>
            </a:r>
            <a:endParaRPr lang="en-US" altLang="zh-CN" sz="2400" b="1" dirty="0">
              <a:solidFill>
                <a:schemeClr val="bg1"/>
              </a:solidFill>
              <a:latin typeface="Yu Gothic UI" panose="020B0500000000000000" pitchFamily="34" charset="-128"/>
              <a:ea typeface="Open Sans"/>
              <a:cs typeface="Open Sans"/>
            </a:endParaRPr>
          </a:p>
          <a:p>
            <a:pPr lvl="0" eaLnBrk="0" fontAlgn="base" hangingPunct="0">
              <a:spcBef>
                <a:spcPct val="0"/>
              </a:spcBef>
              <a:spcAft>
                <a:spcPct val="0"/>
              </a:spcAft>
            </a:pPr>
            <a:endParaRPr lang="en-US" altLang="zh-CN" sz="2400" b="1" dirty="0">
              <a:solidFill>
                <a:schemeClr val="bg1"/>
              </a:solidFill>
              <a:latin typeface="Yu Gothic UI" panose="020B0500000000000000" pitchFamily="34" charset="-128"/>
              <a:ea typeface="Open Sans"/>
              <a:cs typeface="Open Sans"/>
            </a:endParaRPr>
          </a:p>
        </p:txBody>
      </p:sp>
      <p:pic>
        <p:nvPicPr>
          <p:cNvPr id="5" name="Picture 4"/>
          <p:cNvPicPr>
            <a:picLocks noChangeAspect="1"/>
          </p:cNvPicPr>
          <p:nvPr/>
        </p:nvPicPr>
        <p:blipFill>
          <a:blip r:embed="rId1"/>
          <a:stretch>
            <a:fillRect/>
          </a:stretch>
        </p:blipFill>
        <p:spPr>
          <a:xfrm>
            <a:off x="657225" y="2314575"/>
            <a:ext cx="16787495" cy="43757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3064942"/>
            <a:chOff x="167731" y="-1951961"/>
            <a:chExt cx="9189891"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4359766"/>
            </a:xfrm>
            <a:prstGeom prst="rect">
              <a:avLst/>
            </a:prstGeom>
          </p:spPr>
          <p:txBody>
            <a:bodyPr wrap="square" lIns="0" tIns="0" rIns="0" bIns="0" rtlCol="0" anchor="t">
              <a:spAutoFit/>
            </a:bodyPr>
            <a:lstStyle/>
            <a:p>
              <a:pPr algn="ctr">
                <a:lnSpc>
                  <a:spcPts val="23875"/>
                </a:lnSpc>
                <a:spcBef>
                  <a:spcPct val="0"/>
                </a:spcBef>
              </a:pPr>
              <a:r>
                <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2</a:t>
              </a: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 NF</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3"/>
          <p:cNvSpPr>
            <a:spLocks noChangeArrowheads="1"/>
          </p:cNvSpPr>
          <p:nvPr/>
        </p:nvSpPr>
        <p:spPr bwMode="auto">
          <a:xfrm>
            <a:off x="214563" y="1252673"/>
            <a:ext cx="1828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400" b="1" dirty="0" smtClean="0">
                <a:solidFill>
                  <a:schemeClr val="bg1"/>
                </a:solidFill>
                <a:latin typeface="Yu Gothic UI" panose="020B0500000000000000" pitchFamily="34" charset="-128"/>
                <a:ea typeface="Open Sans"/>
                <a:cs typeface="Open Sans"/>
              </a:rPr>
              <a:t>Eliminates </a:t>
            </a:r>
            <a:r>
              <a:rPr lang="en-US" altLang="zh-CN" sz="2400" b="1" i="1" u="sng" dirty="0">
                <a:solidFill>
                  <a:schemeClr val="bg1"/>
                </a:solidFill>
                <a:latin typeface="Yu Gothic UI" panose="020B0500000000000000" pitchFamily="34" charset="-128"/>
                <a:ea typeface="Open Sans"/>
                <a:cs typeface="Open Sans"/>
              </a:rPr>
              <a:t>partial dependencies </a:t>
            </a:r>
            <a:r>
              <a:rPr lang="en-US" altLang="zh-CN" sz="2400" b="1" dirty="0">
                <a:solidFill>
                  <a:schemeClr val="bg1"/>
                </a:solidFill>
                <a:latin typeface="Yu Gothic UI" panose="020B0500000000000000" pitchFamily="34" charset="-128"/>
                <a:ea typeface="Open Sans"/>
                <a:cs typeface="Open Sans"/>
              </a:rPr>
              <a:t>by ensuring that all non-key attributes are fully dependent on the primary key.</a:t>
            </a:r>
            <a:endParaRPr lang="en-US" altLang="zh-CN" sz="2400" b="1" dirty="0">
              <a:solidFill>
                <a:schemeClr val="bg1"/>
              </a:solidFill>
              <a:latin typeface="Yu Gothic UI" panose="020B0500000000000000" pitchFamily="34" charset="-128"/>
              <a:ea typeface="Open Sans"/>
              <a:cs typeface="Open Sans"/>
            </a:endParaRPr>
          </a:p>
        </p:txBody>
      </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8" name="Rectangle 7"/>
          <p:cNvSpPr/>
          <p:nvPr/>
        </p:nvSpPr>
        <p:spPr>
          <a:xfrm>
            <a:off x="533400" y="6711396"/>
            <a:ext cx="17297400" cy="1384995"/>
          </a:xfrm>
          <a:prstGeom prst="rect">
            <a:avLst/>
          </a:prstGeom>
        </p:spPr>
        <p:txBody>
          <a:bodyPr wrap="square">
            <a:spAutoFit/>
          </a:bodyPr>
          <a:lstStyle/>
          <a:p>
            <a:pPr lvl="0" eaLnBrk="0" fontAlgn="base" hangingPunct="0">
              <a:spcBef>
                <a:spcPct val="0"/>
              </a:spcBef>
              <a:spcAft>
                <a:spcPct val="0"/>
              </a:spcAft>
            </a:pPr>
            <a:r>
              <a:rPr lang="en-US" altLang="zh-CN" sz="2800" b="1" dirty="0" smtClean="0">
                <a:solidFill>
                  <a:schemeClr val="bg1"/>
                </a:solidFill>
                <a:latin typeface="Yu Gothic UI" panose="020B0500000000000000" pitchFamily="34" charset="-128"/>
                <a:ea typeface="Open Sans"/>
                <a:cs typeface="Open Sans"/>
              </a:rPr>
              <a:t>In </a:t>
            </a:r>
            <a:r>
              <a:rPr lang="en-US" altLang="zh-CN" sz="2800" b="1" dirty="0">
                <a:solidFill>
                  <a:schemeClr val="bg1"/>
                </a:solidFill>
                <a:latin typeface="Yu Gothic UI" panose="020B0500000000000000" pitchFamily="34" charset="-128"/>
                <a:ea typeface="Open Sans"/>
                <a:cs typeface="Open Sans"/>
              </a:rPr>
              <a:t>our database, the primary key initially involved combinations like </a:t>
            </a:r>
            <a:r>
              <a:rPr lang="en-US" altLang="zh-CN" sz="2800" b="1" dirty="0" err="1">
                <a:solidFill>
                  <a:schemeClr val="bg1"/>
                </a:solidFill>
                <a:latin typeface="Yu Gothic UI" panose="020B0500000000000000" pitchFamily="34" charset="-128"/>
                <a:ea typeface="Open Sans"/>
                <a:cs typeface="Open Sans"/>
              </a:rPr>
              <a:t>Phone_Model</a:t>
            </a:r>
            <a:r>
              <a:rPr lang="en-US" altLang="zh-CN" sz="2800" b="1" dirty="0">
                <a:solidFill>
                  <a:schemeClr val="bg1"/>
                </a:solidFill>
                <a:latin typeface="Yu Gothic UI" panose="020B0500000000000000" pitchFamily="34" charset="-128"/>
                <a:ea typeface="Open Sans"/>
                <a:cs typeface="Open Sans"/>
              </a:rPr>
              <a:t> and </a:t>
            </a:r>
            <a:r>
              <a:rPr lang="en-US" altLang="zh-CN" sz="2800" b="1" dirty="0" err="1">
                <a:solidFill>
                  <a:schemeClr val="bg1"/>
                </a:solidFill>
                <a:latin typeface="Yu Gothic UI" panose="020B0500000000000000" pitchFamily="34" charset="-128"/>
                <a:ea typeface="Open Sans"/>
                <a:cs typeface="Open Sans"/>
              </a:rPr>
              <a:t>Vendor_ID</a:t>
            </a:r>
            <a:r>
              <a:rPr lang="en-US" altLang="zh-CN" sz="2800" b="1" dirty="0">
                <a:solidFill>
                  <a:schemeClr val="bg1"/>
                </a:solidFill>
                <a:latin typeface="Yu Gothic UI" panose="020B0500000000000000" pitchFamily="34" charset="-128"/>
                <a:ea typeface="Open Sans"/>
                <a:cs typeface="Open Sans"/>
              </a:rPr>
              <a:t>. To resolve this, we introduced unique identifier columns such as </a:t>
            </a:r>
            <a:r>
              <a:rPr lang="en-US" altLang="zh-CN" sz="2800" b="1" dirty="0" err="1">
                <a:solidFill>
                  <a:schemeClr val="bg1"/>
                </a:solidFill>
                <a:latin typeface="Yu Gothic UI" panose="020B0500000000000000" pitchFamily="34" charset="-128"/>
                <a:ea typeface="Open Sans"/>
                <a:cs typeface="Open Sans"/>
              </a:rPr>
              <a:t>Variant_ID</a:t>
            </a:r>
            <a:r>
              <a:rPr lang="en-US" altLang="zh-CN" sz="2800" b="1" dirty="0">
                <a:solidFill>
                  <a:schemeClr val="bg1"/>
                </a:solidFill>
                <a:latin typeface="Yu Gothic UI" panose="020B0500000000000000" pitchFamily="34" charset="-128"/>
                <a:ea typeface="Open Sans"/>
                <a:cs typeface="Open Sans"/>
              </a:rPr>
              <a:t> and </a:t>
            </a:r>
            <a:r>
              <a:rPr lang="en-US" altLang="zh-CN" sz="2800" b="1" dirty="0" err="1">
                <a:solidFill>
                  <a:schemeClr val="bg1"/>
                </a:solidFill>
                <a:latin typeface="Yu Gothic UI" panose="020B0500000000000000" pitchFamily="34" charset="-128"/>
                <a:ea typeface="Open Sans"/>
                <a:cs typeface="Open Sans"/>
              </a:rPr>
              <a:t>Vendor_ID</a:t>
            </a:r>
            <a:r>
              <a:rPr lang="en-US" altLang="zh-CN" sz="2800" b="1" dirty="0">
                <a:solidFill>
                  <a:schemeClr val="bg1"/>
                </a:solidFill>
                <a:latin typeface="Yu Gothic UI" panose="020B0500000000000000" pitchFamily="34" charset="-128"/>
                <a:ea typeface="Open Sans"/>
                <a:cs typeface="Open Sans"/>
              </a:rPr>
              <a:t> to ensure that every non-key attribute is fully dependent on the entire primary key.</a:t>
            </a:r>
            <a:endParaRPr lang="en-US" altLang="zh-CN" sz="2800" b="1" dirty="0">
              <a:solidFill>
                <a:schemeClr val="bg1"/>
              </a:solidFill>
              <a:latin typeface="Yu Gothic UI" panose="020B0500000000000000" pitchFamily="34" charset="-128"/>
              <a:ea typeface="Open Sans"/>
              <a:cs typeface="Open Sans"/>
            </a:endParaRPr>
          </a:p>
        </p:txBody>
      </p:sp>
      <p:pic>
        <p:nvPicPr>
          <p:cNvPr id="18" name="Picture 17"/>
          <p:cNvPicPr/>
          <p:nvPr/>
        </p:nvPicPr>
        <p:blipFill>
          <a:blip r:embed="rId1"/>
          <a:stretch>
            <a:fillRect/>
          </a:stretch>
        </p:blipFill>
        <p:spPr>
          <a:xfrm>
            <a:off x="2209800" y="2299553"/>
            <a:ext cx="13182600" cy="381524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2" name="Group 1"/>
          <p:cNvGrpSpPr/>
          <p:nvPr/>
        </p:nvGrpSpPr>
        <p:grpSpPr>
          <a:xfrm>
            <a:off x="-161523" y="-1510654"/>
            <a:ext cx="7485847" cy="3064942"/>
            <a:chOff x="167731" y="-1951961"/>
            <a:chExt cx="9189891" cy="4359766"/>
          </a:xfrm>
        </p:grpSpPr>
        <p:grpSp>
          <p:nvGrpSpPr>
            <p:cNvPr id="15" name="Group 15"/>
            <p:cNvGrpSpPr/>
            <p:nvPr/>
          </p:nvGrpSpPr>
          <p:grpSpPr>
            <a:xfrm>
              <a:off x="167731" y="115211"/>
              <a:ext cx="9189891" cy="1620337"/>
              <a:chOff x="0" y="-38100"/>
              <a:chExt cx="1772950" cy="819970"/>
            </a:xfrm>
          </p:grpSpPr>
          <p:sp>
            <p:nvSpPr>
              <p:cNvPr id="16" name="Freeform 16"/>
              <p:cNvSpPr/>
              <p:nvPr/>
            </p:nvSpPr>
            <p:spPr>
              <a:xfrm>
                <a:off x="38255" y="-1894"/>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17"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endParaRPr sz="1100"/>
              </a:p>
            </p:txBody>
          </p:sp>
        </p:grpSp>
        <p:sp>
          <p:nvSpPr>
            <p:cNvPr id="45" name="TextBox 3"/>
            <p:cNvSpPr txBox="1"/>
            <p:nvPr/>
          </p:nvSpPr>
          <p:spPr>
            <a:xfrm>
              <a:off x="602338" y="-1951961"/>
              <a:ext cx="8656138" cy="4359766"/>
            </a:xfrm>
            <a:prstGeom prst="rect">
              <a:avLst/>
            </a:prstGeom>
          </p:spPr>
          <p:txBody>
            <a:bodyPr wrap="square" lIns="0" tIns="0" rIns="0" bIns="0" rtlCol="0" anchor="t">
              <a:spAutoFit/>
            </a:bodyPr>
            <a:lstStyle/>
            <a:p>
              <a:pPr algn="ctr">
                <a:lnSpc>
                  <a:spcPts val="23875"/>
                </a:lnSpc>
                <a:spcBef>
                  <a:spcPct val="0"/>
                </a:spcBef>
              </a:pPr>
              <a:r>
                <a:rPr lang="en-US" sz="44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3 NF</a:t>
              </a:r>
              <a:endParaRPr lang="en-US" sz="44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
        <p:nvSpPr>
          <p:cNvPr id="3" name="Rectangle 3"/>
          <p:cNvSpPr>
            <a:spLocks noChangeArrowheads="1"/>
          </p:cNvSpPr>
          <p:nvPr/>
        </p:nvSpPr>
        <p:spPr bwMode="auto">
          <a:xfrm>
            <a:off x="214563" y="1268062"/>
            <a:ext cx="18288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200" b="1" dirty="0" smtClean="0">
                <a:solidFill>
                  <a:schemeClr val="bg1"/>
                </a:solidFill>
                <a:latin typeface="Yu Gothic UI" panose="020B0500000000000000" pitchFamily="34" charset="-128"/>
                <a:ea typeface="Open Sans"/>
                <a:cs typeface="Open Sans"/>
              </a:rPr>
              <a:t>Removes </a:t>
            </a:r>
            <a:r>
              <a:rPr lang="en-US" altLang="zh-CN" sz="2200" b="1" i="1" u="sng" dirty="0">
                <a:solidFill>
                  <a:schemeClr val="bg1"/>
                </a:solidFill>
                <a:latin typeface="Yu Gothic UI" panose="020B0500000000000000" pitchFamily="34" charset="-128"/>
                <a:ea typeface="Open Sans"/>
                <a:cs typeface="Open Sans"/>
              </a:rPr>
              <a:t>transitive dependencies</a:t>
            </a:r>
            <a:r>
              <a:rPr lang="en-US" altLang="zh-CN" sz="2200" b="1" dirty="0">
                <a:solidFill>
                  <a:schemeClr val="bg1"/>
                </a:solidFill>
                <a:latin typeface="Yu Gothic UI" panose="020B0500000000000000" pitchFamily="34" charset="-128"/>
                <a:ea typeface="Open Sans"/>
                <a:cs typeface="Open Sans"/>
              </a:rPr>
              <a:t>, meaning non-key attributes should not depend on other non-key attributes.</a:t>
            </a:r>
            <a:endParaRPr lang="en-US" altLang="zh-CN" sz="2200" b="1" dirty="0">
              <a:solidFill>
                <a:schemeClr val="bg1"/>
              </a:solidFill>
              <a:latin typeface="Yu Gothic UI" panose="020B0500000000000000" pitchFamily="34" charset="-128"/>
              <a:ea typeface="Open Sans"/>
              <a:cs typeface="Open Sans"/>
            </a:endParaRPr>
          </a:p>
        </p:txBody>
      </p:sp>
      <p:sp>
        <p:nvSpPr>
          <p:cNvPr id="4" name="Rectangle 4"/>
          <p:cNvSpPr>
            <a:spLocks noChangeArrowheads="1"/>
          </p:cNvSpPr>
          <p:nvPr/>
        </p:nvSpPr>
        <p:spPr bwMode="auto">
          <a:xfrm>
            <a:off x="533400" y="4670947"/>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8" name="Rectangle 7"/>
          <p:cNvSpPr/>
          <p:nvPr/>
        </p:nvSpPr>
        <p:spPr>
          <a:xfrm>
            <a:off x="787763" y="8262402"/>
            <a:ext cx="6632807" cy="1323439"/>
          </a:xfrm>
          <a:prstGeom prst="rect">
            <a:avLst/>
          </a:prstGeom>
        </p:spPr>
        <p:txBody>
          <a:bodyPr wrap="square">
            <a:spAutoFit/>
          </a:bodyPr>
          <a:lstStyle/>
          <a:p>
            <a:pPr lvl="0" eaLnBrk="0" fontAlgn="base" hangingPunct="0">
              <a:spcBef>
                <a:spcPct val="0"/>
              </a:spcBef>
              <a:spcAft>
                <a:spcPct val="0"/>
              </a:spcAft>
            </a:pPr>
            <a:r>
              <a:rPr lang="en-US" altLang="zh-CN" sz="2000" b="1" dirty="0" smtClean="0">
                <a:solidFill>
                  <a:schemeClr val="bg1"/>
                </a:solidFill>
                <a:latin typeface="Yu Gothic UI" panose="020B0500000000000000" pitchFamily="34" charset="-128"/>
                <a:ea typeface="Open Sans"/>
                <a:cs typeface="Open Sans"/>
              </a:rPr>
              <a:t>we </a:t>
            </a:r>
            <a:r>
              <a:rPr lang="en-US" altLang="zh-CN" sz="2000" b="1" dirty="0">
                <a:solidFill>
                  <a:schemeClr val="bg1"/>
                </a:solidFill>
                <a:latin typeface="Yu Gothic UI" panose="020B0500000000000000" pitchFamily="34" charset="-128"/>
                <a:ea typeface="Open Sans"/>
                <a:cs typeface="Open Sans"/>
              </a:rPr>
              <a:t>separated such attributes into distinct tables, ensuring that every non-key attribute is dependent only on the primary key and not on other non-key attributes.</a:t>
            </a:r>
            <a:endParaRPr lang="en-US" altLang="zh-CN" sz="2000" b="1" dirty="0">
              <a:solidFill>
                <a:schemeClr val="bg1"/>
              </a:solidFill>
              <a:latin typeface="Yu Gothic UI" panose="020B0500000000000000" pitchFamily="34" charset="-128"/>
              <a:ea typeface="Open Sans"/>
              <a:cs typeface="Open Sans"/>
            </a:endParaRPr>
          </a:p>
        </p:txBody>
      </p:sp>
      <p:pic>
        <p:nvPicPr>
          <p:cNvPr id="410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2164" y="7803483"/>
            <a:ext cx="6003736" cy="22827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7546" y="7803483"/>
            <a:ext cx="3015938" cy="227715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7842" y="4990185"/>
            <a:ext cx="4864970" cy="25452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82" y="4991235"/>
            <a:ext cx="2050382" cy="247623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01" y="1858074"/>
            <a:ext cx="2969292" cy="28325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1945" y="4991930"/>
            <a:ext cx="10440709" cy="2544741"/>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753" y="1881313"/>
            <a:ext cx="8227092" cy="28286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9"/>
          <p:cNvSpPr>
            <a:spLocks noChangeArrowheads="1"/>
          </p:cNvSpPr>
          <p:nvPr/>
        </p:nvSpPr>
        <p:spPr bwMode="auto">
          <a:xfrm>
            <a:off x="0" y="16478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10"/>
          <p:cNvSpPr>
            <a:spLocks noChangeArrowheads="1"/>
          </p:cNvSpPr>
          <p:nvPr/>
        </p:nvSpPr>
        <p:spPr bwMode="auto">
          <a:xfrm>
            <a:off x="0" y="34194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19" name="Rectangle 11"/>
          <p:cNvSpPr>
            <a:spLocks noChangeArrowheads="1"/>
          </p:cNvSpPr>
          <p:nvPr/>
        </p:nvSpPr>
        <p:spPr bwMode="auto">
          <a:xfrm>
            <a:off x="0" y="489585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12"/>
          <p:cNvSpPr>
            <a:spLocks noChangeArrowheads="1"/>
          </p:cNvSpPr>
          <p:nvPr/>
        </p:nvSpPr>
        <p:spPr bwMode="auto">
          <a:xfrm>
            <a:off x="0" y="639127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13"/>
          <p:cNvSpPr>
            <a:spLocks noChangeArrowheads="1"/>
          </p:cNvSpPr>
          <p:nvPr/>
        </p:nvSpPr>
        <p:spPr bwMode="auto">
          <a:xfrm>
            <a:off x="0" y="78962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22" name="Rectangle 14"/>
          <p:cNvSpPr>
            <a:spLocks noChangeArrowheads="1"/>
          </p:cNvSpPr>
          <p:nvPr/>
        </p:nvSpPr>
        <p:spPr bwMode="auto">
          <a:xfrm>
            <a:off x="0" y="95631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23" name="Rectangle 15"/>
          <p:cNvSpPr>
            <a:spLocks noChangeArrowheads="1"/>
          </p:cNvSpPr>
          <p:nvPr/>
        </p:nvSpPr>
        <p:spPr bwMode="auto">
          <a:xfrm>
            <a:off x="0" y="112109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24" name="Rectangle 23"/>
          <p:cNvSpPr/>
          <p:nvPr/>
        </p:nvSpPr>
        <p:spPr>
          <a:xfrm>
            <a:off x="12247987" y="2340616"/>
            <a:ext cx="5847667" cy="1631216"/>
          </a:xfrm>
          <a:prstGeom prst="rect">
            <a:avLst/>
          </a:prstGeom>
        </p:spPr>
        <p:txBody>
          <a:bodyPr wrap="square">
            <a:spAutoFit/>
          </a:bodyPr>
          <a:lstStyle/>
          <a:p>
            <a:r>
              <a:rPr lang="en-US" altLang="zh-CN" sz="2000" b="1" dirty="0">
                <a:solidFill>
                  <a:schemeClr val="bg1"/>
                </a:solidFill>
                <a:latin typeface="Yu Gothic UI" panose="020B0500000000000000" pitchFamily="34" charset="-128"/>
                <a:ea typeface="Open Sans"/>
                <a:cs typeface="Open Sans"/>
              </a:rPr>
              <a:t>In our database, some non-key attributes, like </a:t>
            </a:r>
            <a:r>
              <a:rPr lang="en-US" altLang="zh-CN" sz="2000" b="1" dirty="0" err="1">
                <a:solidFill>
                  <a:schemeClr val="bg1"/>
                </a:solidFill>
                <a:latin typeface="Yu Gothic UI" panose="020B0500000000000000" pitchFamily="34" charset="-128"/>
                <a:ea typeface="Open Sans"/>
                <a:cs typeface="Open Sans"/>
              </a:rPr>
              <a:t>Vendor_Location</a:t>
            </a:r>
            <a:r>
              <a:rPr lang="en-US" altLang="zh-CN" sz="2000" b="1" dirty="0">
                <a:solidFill>
                  <a:schemeClr val="bg1"/>
                </a:solidFill>
                <a:latin typeface="Yu Gothic UI" panose="020B0500000000000000" pitchFamily="34" charset="-128"/>
                <a:ea typeface="Open Sans"/>
                <a:cs typeface="Open Sans"/>
              </a:rPr>
              <a:t>, were dependent on other non-key attributes, such as </a:t>
            </a:r>
            <a:r>
              <a:rPr lang="en-US" altLang="zh-CN" sz="2000" b="1" dirty="0" err="1">
                <a:solidFill>
                  <a:schemeClr val="bg1"/>
                </a:solidFill>
                <a:latin typeface="Yu Gothic UI" panose="020B0500000000000000" pitchFamily="34" charset="-128"/>
                <a:ea typeface="Open Sans"/>
                <a:cs typeface="Open Sans"/>
              </a:rPr>
              <a:t>Vendor_Name</a:t>
            </a:r>
            <a:r>
              <a:rPr lang="en-US" altLang="zh-CN" sz="2000" b="1" dirty="0">
                <a:solidFill>
                  <a:schemeClr val="bg1"/>
                </a:solidFill>
                <a:latin typeface="Yu Gothic UI" panose="020B0500000000000000" pitchFamily="34" charset="-128"/>
                <a:ea typeface="Open Sans"/>
                <a:cs typeface="Open Sans"/>
              </a:rPr>
              <a:t>, instead of directly depending on the primary key. To resolve this, </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7839141" y="8809441"/>
            <a:ext cx="448859" cy="448859"/>
            <a:chOff x="0" y="0"/>
            <a:chExt cx="118218" cy="118218"/>
          </a:xfrm>
        </p:grpSpPr>
        <p:sp>
          <p:nvSpPr>
            <p:cNvPr id="10" name="Freeform 1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77AFE3"/>
            </a:solidFill>
          </p:spPr>
        </p:sp>
        <p:sp>
          <p:nvSpPr>
            <p:cNvPr id="11" name="TextBox 11"/>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a:off x="17839141" y="8360583"/>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60"/>
                </a:lnSpc>
              </a:pPr>
            </a:p>
          </p:txBody>
        </p:sp>
      </p:grpSp>
      <p:grpSp>
        <p:nvGrpSpPr>
          <p:cNvPr id="52" name="Group 51"/>
          <p:cNvGrpSpPr/>
          <p:nvPr/>
        </p:nvGrpSpPr>
        <p:grpSpPr>
          <a:xfrm>
            <a:off x="4191000" y="2324100"/>
            <a:ext cx="8991600" cy="2752016"/>
            <a:chOff x="4191000" y="2324100"/>
            <a:chExt cx="8991600" cy="2752016"/>
          </a:xfrm>
        </p:grpSpPr>
        <p:grpSp>
          <p:nvGrpSpPr>
            <p:cNvPr id="49" name="Group 15"/>
            <p:cNvGrpSpPr/>
            <p:nvPr/>
          </p:nvGrpSpPr>
          <p:grpSpPr>
            <a:xfrm>
              <a:off x="4191000" y="3531068"/>
              <a:ext cx="8991600" cy="1545048"/>
              <a:chOff x="0" y="0"/>
              <a:chExt cx="1734695" cy="781870"/>
            </a:xfrm>
          </p:grpSpPr>
          <p:sp>
            <p:nvSpPr>
              <p:cNvPr id="50" name="Freeform 16"/>
              <p:cNvSpPr/>
              <p:nvPr/>
            </p:nvSpPr>
            <p:spPr>
              <a:xfrm>
                <a:off x="0" y="0"/>
                <a:ext cx="1734695" cy="781870"/>
              </a:xfrm>
              <a:custGeom>
                <a:avLst/>
                <a:gdLst/>
                <a:ahLst/>
                <a:cxnLst/>
                <a:rect l="l" t="t" r="r" b="b"/>
                <a:pathLst>
                  <a:path w="1734695" h="781870">
                    <a:moveTo>
                      <a:pt x="0" y="0"/>
                    </a:moveTo>
                    <a:lnTo>
                      <a:pt x="1734695" y="0"/>
                    </a:lnTo>
                    <a:lnTo>
                      <a:pt x="1734695" y="781870"/>
                    </a:lnTo>
                    <a:lnTo>
                      <a:pt x="0" y="781870"/>
                    </a:lnTo>
                    <a:close/>
                  </a:path>
                </a:pathLst>
              </a:custGeom>
              <a:solidFill>
                <a:schemeClr val="accent5">
                  <a:lumMod val="20000"/>
                  <a:lumOff val="80000"/>
                </a:schemeClr>
              </a:solidFill>
            </p:spPr>
          </p:sp>
          <p:sp>
            <p:nvSpPr>
              <p:cNvPr id="51" name="TextBox 17"/>
              <p:cNvSpPr txBox="1"/>
              <p:nvPr/>
            </p:nvSpPr>
            <p:spPr>
              <a:xfrm>
                <a:off x="0" y="-38100"/>
                <a:ext cx="1734695" cy="819970"/>
              </a:xfrm>
              <a:prstGeom prst="rect">
                <a:avLst/>
              </a:prstGeom>
            </p:spPr>
            <p:txBody>
              <a:bodyPr lIns="50800" tIns="50800" rIns="50800" bIns="50800" rtlCol="0" anchor="ctr"/>
              <a:lstStyle/>
              <a:p>
                <a:pPr algn="ctr">
                  <a:lnSpc>
                    <a:spcPts val="2660"/>
                  </a:lnSpc>
                </a:pPr>
              </a:p>
            </p:txBody>
          </p:sp>
        </p:grpSp>
        <p:sp>
          <p:nvSpPr>
            <p:cNvPr id="48" name="TextBox 3"/>
            <p:cNvSpPr txBox="1"/>
            <p:nvPr/>
          </p:nvSpPr>
          <p:spPr>
            <a:xfrm>
              <a:off x="4493211" y="2324100"/>
              <a:ext cx="8656138" cy="2552622"/>
            </a:xfrm>
            <a:prstGeom prst="rect">
              <a:avLst/>
            </a:prstGeom>
          </p:spPr>
          <p:txBody>
            <a:bodyPr wrap="square" lIns="0" tIns="0" rIns="0" bIns="0" rtlCol="0" anchor="t">
              <a:spAutoFit/>
            </a:bodyPr>
            <a:lstStyle/>
            <a:p>
              <a:pPr algn="ctr">
                <a:lnSpc>
                  <a:spcPts val="23875"/>
                </a:lnSpc>
                <a:spcBef>
                  <a:spcPct val="0"/>
                </a:spcBef>
              </a:pPr>
              <a:r>
                <a:rPr lang="en-US" sz="6600" dirty="0" smtClean="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rPr>
                <a:t>ER DIAGRAM</a:t>
              </a:r>
              <a:endParaRPr lang="en-US" sz="6600" dirty="0">
                <a:solidFill>
                  <a:schemeClr val="accent4">
                    <a:lumMod val="75000"/>
                  </a:schemeClr>
                </a:solidFill>
                <a:latin typeface="League Spartan" panose="00000800000000000000"/>
                <a:ea typeface="League Spartan" panose="00000800000000000000"/>
                <a:cs typeface="League Spartan" panose="00000800000000000000"/>
                <a:sym typeface="League Spartan" panose="0000080000000000000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9358</Words>
  <Application>WPS Presentation</Application>
  <PresentationFormat>Custom</PresentationFormat>
  <Paragraphs>326</Paragraphs>
  <Slides>59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Arial</vt:lpstr>
      <vt:lpstr>SimSun</vt:lpstr>
      <vt:lpstr>Wingdings</vt:lpstr>
      <vt:lpstr>League Spartan</vt:lpstr>
      <vt:lpstr>Yu Gothic UI</vt:lpstr>
      <vt:lpstr>Open Sans</vt:lpstr>
      <vt:lpstr>Open Sans Bold</vt:lpstr>
      <vt:lpstr>Agency FB</vt:lpstr>
      <vt:lpstr>Calibri</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Illustration 3D Technology Presentation</dc:title>
  <dc:creator/>
  <cp:lastModifiedBy>Lekha Pulavarthy</cp:lastModifiedBy>
  <cp:revision>51</cp:revision>
  <dcterms:created xsi:type="dcterms:W3CDTF">2006-08-16T00:00:00Z</dcterms:created>
  <dcterms:modified xsi:type="dcterms:W3CDTF">2025-02-26T15:07:19Z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8E200A226F4B49BA855659BDD491078A_12</vt:lpwstr>
  </property>
  <property fmtid="{D5CDD505-2E9C-101B-9397-08002B2CF9AE}" pid="3" name="KSOProductBuildVer">
    <vt:lpwstr>1033-12.2.0.19805</vt:lpwstr>
  </property>
</Properties>
</file>